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3"/>
  </p:notesMasterIdLst>
  <p:sldIdLst>
    <p:sldId id="257" r:id="rId5"/>
    <p:sldId id="258" r:id="rId6"/>
    <p:sldId id="259" r:id="rId7"/>
    <p:sldId id="260" r:id="rId8"/>
    <p:sldId id="261" r:id="rId9"/>
    <p:sldId id="276" r:id="rId10"/>
    <p:sldId id="277" r:id="rId11"/>
    <p:sldId id="278" r:id="rId12"/>
    <p:sldId id="296" r:id="rId13"/>
    <p:sldId id="282" r:id="rId14"/>
    <p:sldId id="288" r:id="rId15"/>
    <p:sldId id="286" r:id="rId16"/>
    <p:sldId id="289" r:id="rId17"/>
    <p:sldId id="291" r:id="rId18"/>
    <p:sldId id="270" r:id="rId19"/>
    <p:sldId id="271" r:id="rId20"/>
    <p:sldId id="272" r:id="rId21"/>
    <p:sldId id="273" r:id="rId22"/>
    <p:sldId id="292" r:id="rId23"/>
    <p:sldId id="293" r:id="rId24"/>
    <p:sldId id="294" r:id="rId25"/>
    <p:sldId id="287" r:id="rId26"/>
    <p:sldId id="295" r:id="rId27"/>
    <p:sldId id="297" r:id="rId28"/>
    <p:sldId id="298" r:id="rId29"/>
    <p:sldId id="299" r:id="rId30"/>
    <p:sldId id="300" r:id="rId31"/>
    <p:sldId id="301" r:id="rId32"/>
    <p:sldId id="302" r:id="rId33"/>
    <p:sldId id="280" r:id="rId34"/>
    <p:sldId id="303" r:id="rId35"/>
    <p:sldId id="304" r:id="rId36"/>
    <p:sldId id="305" r:id="rId37"/>
    <p:sldId id="262" r:id="rId38"/>
    <p:sldId id="263" r:id="rId39"/>
    <p:sldId id="265" r:id="rId40"/>
    <p:sldId id="266" r:id="rId41"/>
    <p:sldId id="267" r:id="rId42"/>
    <p:sldId id="306" r:id="rId43"/>
    <p:sldId id="269" r:id="rId44"/>
    <p:sldId id="307" r:id="rId45"/>
    <p:sldId id="308" r:id="rId46"/>
    <p:sldId id="309" r:id="rId47"/>
    <p:sldId id="279" r:id="rId48"/>
    <p:sldId id="310" r:id="rId49"/>
    <p:sldId id="281" r:id="rId50"/>
    <p:sldId id="311" r:id="rId51"/>
    <p:sldId id="27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2" autoAdjust="0"/>
    <p:restoredTop sz="69255" autoAdjust="0"/>
  </p:normalViewPr>
  <p:slideViewPr>
    <p:cSldViewPr snapToGrid="0">
      <p:cViewPr varScale="1">
        <p:scale>
          <a:sx n="68" d="100"/>
          <a:sy n="68" d="100"/>
        </p:scale>
        <p:origin x="552" y="7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enstock, Jason" userId="S::rosenstockjb@upmc.edu::1ebc57f5-3349-4445-bcdb-7a0f8b17598b" providerId="AD" clId="Web-{51FCC568-0D34-57DB-DC0E-93EBFEFA11E6}"/>
    <pc:docChg chg="modSld">
      <pc:chgData name="Rosenstock, Jason" userId="S::rosenstockjb@upmc.edu::1ebc57f5-3349-4445-bcdb-7a0f8b17598b" providerId="AD" clId="Web-{51FCC568-0D34-57DB-DC0E-93EBFEFA11E6}" dt="2022-02-23T15:31:26.926" v="22" actId="20577"/>
      <pc:docMkLst>
        <pc:docMk/>
      </pc:docMkLst>
      <pc:sldChg chg="modSp">
        <pc:chgData name="Rosenstock, Jason" userId="S::rosenstockjb@upmc.edu::1ebc57f5-3349-4445-bcdb-7a0f8b17598b" providerId="AD" clId="Web-{51FCC568-0D34-57DB-DC0E-93EBFEFA11E6}" dt="2022-02-23T15:30:29.972" v="0" actId="20577"/>
        <pc:sldMkLst>
          <pc:docMk/>
          <pc:sldMk cId="3852416330" sldId="257"/>
        </pc:sldMkLst>
        <pc:spChg chg="mod">
          <ac:chgData name="Rosenstock, Jason" userId="S::rosenstockjb@upmc.edu::1ebc57f5-3349-4445-bcdb-7a0f8b17598b" providerId="AD" clId="Web-{51FCC568-0D34-57DB-DC0E-93EBFEFA11E6}" dt="2022-02-23T15:30:29.972" v="0" actId="20577"/>
          <ac:spMkLst>
            <pc:docMk/>
            <pc:sldMk cId="3852416330" sldId="257"/>
            <ac:spMk id="3" creationId="{00000000-0000-0000-0000-000000000000}"/>
          </ac:spMkLst>
        </pc:spChg>
      </pc:sldChg>
      <pc:sldChg chg="modSp">
        <pc:chgData name="Rosenstock, Jason" userId="S::rosenstockjb@upmc.edu::1ebc57f5-3349-4445-bcdb-7a0f8b17598b" providerId="AD" clId="Web-{51FCC568-0D34-57DB-DC0E-93EBFEFA11E6}" dt="2022-02-23T15:31:26.926" v="22" actId="20577"/>
        <pc:sldMkLst>
          <pc:docMk/>
          <pc:sldMk cId="1187865866" sldId="276"/>
        </pc:sldMkLst>
        <pc:spChg chg="mod">
          <ac:chgData name="Rosenstock, Jason" userId="S::rosenstockjb@upmc.edu::1ebc57f5-3349-4445-bcdb-7a0f8b17598b" providerId="AD" clId="Web-{51FCC568-0D34-57DB-DC0E-93EBFEFA11E6}" dt="2022-02-23T15:31:26.926" v="22" actId="20577"/>
          <ac:spMkLst>
            <pc:docMk/>
            <pc:sldMk cId="1187865866" sldId="276"/>
            <ac:spMk id="3" creationId="{00000000-0000-0000-0000-000000000000}"/>
          </ac:spMkLst>
        </pc:spChg>
      </pc:sldChg>
    </pc:docChg>
  </pc:docChgLst>
  <pc:docChgLst>
    <pc:chgData name="Rosenstock, Jason" userId="S::rosenstockjb@upmc.edu::1ebc57f5-3349-4445-bcdb-7a0f8b17598b" providerId="AD" clId="Web-{33096950-5A7A-933A-72E0-A34D1869CE5B}"/>
    <pc:docChg chg="mod">
      <pc:chgData name="Rosenstock, Jason" userId="S::rosenstockjb@upmc.edu::1ebc57f5-3349-4445-bcdb-7a0f8b17598b" providerId="AD" clId="Web-{33096950-5A7A-933A-72E0-A34D1869CE5B}" dt="2023-02-03T16:38:24.100" v="0" actId="33475"/>
      <pc:docMkLst>
        <pc:docMk/>
      </pc:docMkLst>
    </pc:docChg>
  </pc:docChgLst>
  <pc:docChgLst>
    <pc:chgData name="Rosenstock, Jason" userId="1ebc57f5-3349-4445-bcdb-7a0f8b17598b" providerId="ADAL" clId="{6AE5021C-C380-4D81-A952-CE091773A65D}"/>
    <pc:docChg chg="custSel modSld sldOrd">
      <pc:chgData name="Rosenstock, Jason" userId="1ebc57f5-3349-4445-bcdb-7a0f8b17598b" providerId="ADAL" clId="{6AE5021C-C380-4D81-A952-CE091773A65D}" dt="2024-01-30T19:00:10.617" v="3" actId="27636"/>
      <pc:docMkLst>
        <pc:docMk/>
      </pc:docMkLst>
      <pc:sldChg chg="modSp mod">
        <pc:chgData name="Rosenstock, Jason" userId="1ebc57f5-3349-4445-bcdb-7a0f8b17598b" providerId="ADAL" clId="{6AE5021C-C380-4D81-A952-CE091773A65D}" dt="2024-01-30T19:00:10.617" v="3" actId="27636"/>
        <pc:sldMkLst>
          <pc:docMk/>
          <pc:sldMk cId="2864506970" sldId="261"/>
        </pc:sldMkLst>
        <pc:spChg chg="mod">
          <ac:chgData name="Rosenstock, Jason" userId="1ebc57f5-3349-4445-bcdb-7a0f8b17598b" providerId="ADAL" clId="{6AE5021C-C380-4D81-A952-CE091773A65D}" dt="2024-01-30T19:00:10.617" v="3" actId="27636"/>
          <ac:spMkLst>
            <pc:docMk/>
            <pc:sldMk cId="2864506970" sldId="261"/>
            <ac:spMk id="3" creationId="{00000000-0000-0000-0000-000000000000}"/>
          </ac:spMkLst>
        </pc:spChg>
      </pc:sldChg>
      <pc:sldChg chg="ord">
        <pc:chgData name="Rosenstock, Jason" userId="1ebc57f5-3349-4445-bcdb-7a0f8b17598b" providerId="ADAL" clId="{6AE5021C-C380-4D81-A952-CE091773A65D}" dt="2024-01-30T18:59:47.277" v="1"/>
        <pc:sldMkLst>
          <pc:docMk/>
          <pc:sldMk cId="3265256858" sldId="277"/>
        </pc:sldMkLst>
      </pc:sldChg>
      <pc:sldChg chg="ord">
        <pc:chgData name="Rosenstock, Jason" userId="1ebc57f5-3349-4445-bcdb-7a0f8b17598b" providerId="ADAL" clId="{6AE5021C-C380-4D81-A952-CE091773A65D}" dt="2024-01-30T18:59:47.277" v="1"/>
        <pc:sldMkLst>
          <pc:docMk/>
          <pc:sldMk cId="1736570432" sldId="278"/>
        </pc:sldMkLst>
      </pc:sldChg>
    </pc:docChg>
  </pc:docChgLst>
  <pc:docChgLst>
    <pc:chgData name="Rosenstock, Jason" userId="1ebc57f5-3349-4445-bcdb-7a0f8b17598b" providerId="ADAL" clId="{EFEF9CDC-D39F-4B6F-AD95-2590A04FBE0F}"/>
    <pc:docChg chg="modSld">
      <pc:chgData name="Rosenstock, Jason" userId="1ebc57f5-3349-4445-bcdb-7a0f8b17598b" providerId="ADAL" clId="{EFEF9CDC-D39F-4B6F-AD95-2590A04FBE0F}" dt="2022-02-15T21:22:49.357" v="0"/>
      <pc:docMkLst>
        <pc:docMk/>
      </pc:docMkLst>
      <pc:sldChg chg="modNotesTx">
        <pc:chgData name="Rosenstock, Jason" userId="1ebc57f5-3349-4445-bcdb-7a0f8b17598b" providerId="ADAL" clId="{EFEF9CDC-D39F-4B6F-AD95-2590A04FBE0F}" dt="2022-02-15T21:22:49.357" v="0"/>
        <pc:sldMkLst>
          <pc:docMk/>
          <pc:sldMk cId="385241633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C8F1A-93AC-457F-8789-C16D6C444A6C}"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A5EF1-1BF2-4111-9A37-FC5290A6C1B1}" type="slidenum">
              <a:rPr lang="en-US" smtClean="0"/>
              <a:t>‹#›</a:t>
            </a:fld>
            <a:endParaRPr lang="en-US"/>
          </a:p>
        </p:txBody>
      </p:sp>
    </p:spTree>
    <p:extLst>
      <p:ext uri="{BB962C8B-B14F-4D97-AF65-F5344CB8AC3E}">
        <p14:creationId xmlns:p14="http://schemas.microsoft.com/office/powerpoint/2010/main" val="2686144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A5EF1-1BF2-4111-9A37-FC5290A6C1B1}" type="slidenum">
              <a:rPr lang="en-US" smtClean="0"/>
              <a:t>1</a:t>
            </a:fld>
            <a:endParaRPr lang="en-US"/>
          </a:p>
        </p:txBody>
      </p:sp>
    </p:spTree>
    <p:extLst>
      <p:ext uri="{BB962C8B-B14F-4D97-AF65-F5344CB8AC3E}">
        <p14:creationId xmlns:p14="http://schemas.microsoft.com/office/powerpoint/2010/main" val="160023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B8E8ED-4DD0-4FA8-A8C7-EF9BD8DA7EAD}" type="slidenum">
              <a:rPr lang="en-US" smtClean="0"/>
              <a:t>12</a:t>
            </a:fld>
            <a:endParaRPr lang="en-US"/>
          </a:p>
        </p:txBody>
      </p:sp>
    </p:spTree>
    <p:extLst>
      <p:ext uri="{BB962C8B-B14F-4D97-AF65-F5344CB8AC3E}">
        <p14:creationId xmlns:p14="http://schemas.microsoft.com/office/powerpoint/2010/main" val="2791915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B8E8ED-4DD0-4FA8-A8C7-EF9BD8DA7EAD}" type="slidenum">
              <a:rPr lang="en-US" smtClean="0"/>
              <a:t>14</a:t>
            </a:fld>
            <a:endParaRPr lang="en-US"/>
          </a:p>
        </p:txBody>
      </p:sp>
    </p:spTree>
    <p:extLst>
      <p:ext uri="{BB962C8B-B14F-4D97-AF65-F5344CB8AC3E}">
        <p14:creationId xmlns:p14="http://schemas.microsoft.com/office/powerpoint/2010/main" val="939083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632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517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542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30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628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840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999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93930-7B08-4F3A-9B46-1C92FDDE501F}" type="slidenum">
              <a:rPr lang="en-US" smtClean="0"/>
              <a:t>24</a:t>
            </a:fld>
            <a:endParaRPr lang="en-US"/>
          </a:p>
        </p:txBody>
      </p:sp>
    </p:spTree>
    <p:extLst>
      <p:ext uri="{BB962C8B-B14F-4D97-AF65-F5344CB8AC3E}">
        <p14:creationId xmlns:p14="http://schemas.microsoft.com/office/powerpoint/2010/main" val="241640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A5EF1-1BF2-4111-9A37-FC5290A6C1B1}" type="slidenum">
              <a:rPr lang="en-US" smtClean="0"/>
              <a:t>2</a:t>
            </a:fld>
            <a:endParaRPr lang="en-US"/>
          </a:p>
        </p:txBody>
      </p:sp>
    </p:spTree>
    <p:extLst>
      <p:ext uri="{BB962C8B-B14F-4D97-AF65-F5344CB8AC3E}">
        <p14:creationId xmlns:p14="http://schemas.microsoft.com/office/powerpoint/2010/main" val="3763748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247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93930-7B08-4F3A-9B46-1C92FDDE501F}" type="slidenum">
              <a:rPr lang="en-US" smtClean="0"/>
              <a:t>26</a:t>
            </a:fld>
            <a:endParaRPr lang="en-US"/>
          </a:p>
        </p:txBody>
      </p:sp>
    </p:spTree>
    <p:extLst>
      <p:ext uri="{BB962C8B-B14F-4D97-AF65-F5344CB8AC3E}">
        <p14:creationId xmlns:p14="http://schemas.microsoft.com/office/powerpoint/2010/main" val="2895819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93930-7B08-4F3A-9B46-1C92FDDE501F}" type="slidenum">
              <a:rPr lang="en-US" smtClean="0"/>
              <a:t>27</a:t>
            </a:fld>
            <a:endParaRPr lang="en-US"/>
          </a:p>
        </p:txBody>
      </p:sp>
    </p:spTree>
    <p:extLst>
      <p:ext uri="{BB962C8B-B14F-4D97-AF65-F5344CB8AC3E}">
        <p14:creationId xmlns:p14="http://schemas.microsoft.com/office/powerpoint/2010/main" val="4062974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93930-7B08-4F3A-9B46-1C92FDDE501F}" type="slidenum">
              <a:rPr lang="en-US" smtClean="0"/>
              <a:t>28</a:t>
            </a:fld>
            <a:endParaRPr lang="en-US"/>
          </a:p>
        </p:txBody>
      </p:sp>
    </p:spTree>
    <p:extLst>
      <p:ext uri="{BB962C8B-B14F-4D97-AF65-F5344CB8AC3E}">
        <p14:creationId xmlns:p14="http://schemas.microsoft.com/office/powerpoint/2010/main" val="2809741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93930-7B08-4F3A-9B46-1C92FDDE501F}" type="slidenum">
              <a:rPr lang="en-US" smtClean="0"/>
              <a:t>30</a:t>
            </a:fld>
            <a:endParaRPr lang="en-US"/>
          </a:p>
        </p:txBody>
      </p:sp>
    </p:spTree>
    <p:extLst>
      <p:ext uri="{BB962C8B-B14F-4D97-AF65-F5344CB8AC3E}">
        <p14:creationId xmlns:p14="http://schemas.microsoft.com/office/powerpoint/2010/main" val="3567914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352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617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585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563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93930-7B08-4F3A-9B46-1C92FDDE501F}" type="slidenum">
              <a:rPr lang="en-US" smtClean="0"/>
              <a:t>38</a:t>
            </a:fld>
            <a:endParaRPr lang="en-US"/>
          </a:p>
        </p:txBody>
      </p:sp>
    </p:spTree>
    <p:extLst>
      <p:ext uri="{BB962C8B-B14F-4D97-AF65-F5344CB8AC3E}">
        <p14:creationId xmlns:p14="http://schemas.microsoft.com/office/powerpoint/2010/main" val="2920895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753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0DD4-9F3E-47C9-B827-2B430CEB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246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B8E8ED-4DD0-4FA8-A8C7-EF9BD8DA7EAD}" type="slidenum">
              <a:rPr lang="en-US" smtClean="0"/>
              <a:t>41</a:t>
            </a:fld>
            <a:endParaRPr lang="en-US"/>
          </a:p>
        </p:txBody>
      </p:sp>
    </p:spTree>
    <p:extLst>
      <p:ext uri="{BB962C8B-B14F-4D97-AF65-F5344CB8AC3E}">
        <p14:creationId xmlns:p14="http://schemas.microsoft.com/office/powerpoint/2010/main" val="4282846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AEE93930-7B08-4F3A-9B46-1C92FDDE501F}" type="slidenum">
              <a:rPr lang="en-US" smtClean="0"/>
              <a:t>42</a:t>
            </a:fld>
            <a:endParaRPr lang="en-US"/>
          </a:p>
        </p:txBody>
      </p:sp>
    </p:spTree>
    <p:extLst>
      <p:ext uri="{BB962C8B-B14F-4D97-AF65-F5344CB8AC3E}">
        <p14:creationId xmlns:p14="http://schemas.microsoft.com/office/powerpoint/2010/main" val="736348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Division leader, program director, interim chair of our department, clinical affairs, </a:t>
            </a:r>
          </a:p>
          <a:p>
            <a:r>
              <a:rPr lang="en-US" dirty="0"/>
              <a:t>Teacher, bedside, didactics</a:t>
            </a:r>
          </a:p>
          <a:p>
            <a:r>
              <a:rPr lang="en-US" dirty="0"/>
              <a:t>Mentor to all fellows, leadership, education, women</a:t>
            </a:r>
          </a:p>
          <a:p>
            <a:r>
              <a:rPr lang="en-US" dirty="0"/>
              <a:t>Parental support- not only while in the PICU, lifelong relationships with parents and families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696-B7B7-4148-9915-B0BC3068E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911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Division leader, program director, interim chair of our department, clinical affairs, </a:t>
            </a:r>
          </a:p>
          <a:p>
            <a:r>
              <a:rPr lang="en-US" dirty="0"/>
              <a:t>Teacher, bedside, didactics</a:t>
            </a:r>
          </a:p>
          <a:p>
            <a:r>
              <a:rPr lang="en-US" dirty="0"/>
              <a:t>Mentor to all fellows, leadership, education, women</a:t>
            </a:r>
          </a:p>
          <a:p>
            <a:r>
              <a:rPr lang="en-US" dirty="0"/>
              <a:t>Parental support- not only while in the PICU, lifelong relationships with parents and families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696-B7B7-4148-9915-B0BC3068E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116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A5EF1-1BF2-4111-9A37-FC5290A6C1B1}" type="slidenum">
              <a:rPr lang="en-US" smtClean="0"/>
              <a:t>48</a:t>
            </a:fld>
            <a:endParaRPr lang="en-US"/>
          </a:p>
        </p:txBody>
      </p:sp>
    </p:spTree>
    <p:extLst>
      <p:ext uri="{BB962C8B-B14F-4D97-AF65-F5344CB8AC3E}">
        <p14:creationId xmlns:p14="http://schemas.microsoft.com/office/powerpoint/2010/main" val="773533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A5EF1-1BF2-4111-9A37-FC5290A6C1B1}" type="slidenum">
              <a:rPr lang="en-US" smtClean="0"/>
              <a:t>5</a:t>
            </a:fld>
            <a:endParaRPr lang="en-US"/>
          </a:p>
        </p:txBody>
      </p:sp>
    </p:spTree>
    <p:extLst>
      <p:ext uri="{BB962C8B-B14F-4D97-AF65-F5344CB8AC3E}">
        <p14:creationId xmlns:p14="http://schemas.microsoft.com/office/powerpoint/2010/main" val="128498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A5EF1-1BF2-4111-9A37-FC5290A6C1B1}" type="slidenum">
              <a:rPr lang="en-US" smtClean="0"/>
              <a:t>7</a:t>
            </a:fld>
            <a:endParaRPr lang="en-US"/>
          </a:p>
        </p:txBody>
      </p:sp>
    </p:spTree>
    <p:extLst>
      <p:ext uri="{BB962C8B-B14F-4D97-AF65-F5344CB8AC3E}">
        <p14:creationId xmlns:p14="http://schemas.microsoft.com/office/powerpoint/2010/main" val="2542847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A5EF1-1BF2-4111-9A37-FC5290A6C1B1}" type="slidenum">
              <a:rPr lang="en-US" smtClean="0"/>
              <a:t>8</a:t>
            </a:fld>
            <a:endParaRPr lang="en-US"/>
          </a:p>
        </p:txBody>
      </p:sp>
    </p:spTree>
    <p:extLst>
      <p:ext uri="{BB962C8B-B14F-4D97-AF65-F5344CB8AC3E}">
        <p14:creationId xmlns:p14="http://schemas.microsoft.com/office/powerpoint/2010/main" val="2713073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A5EF1-1BF2-4111-9A37-FC5290A6C1B1}" type="slidenum">
              <a:rPr lang="en-US" smtClean="0"/>
              <a:t>9</a:t>
            </a:fld>
            <a:endParaRPr lang="en-US"/>
          </a:p>
        </p:txBody>
      </p:sp>
    </p:spTree>
    <p:extLst>
      <p:ext uri="{BB962C8B-B14F-4D97-AF65-F5344CB8AC3E}">
        <p14:creationId xmlns:p14="http://schemas.microsoft.com/office/powerpoint/2010/main" val="85237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8E8ED-4DD0-4FA8-A8C7-EF9BD8DA7EAD}" type="slidenum">
              <a:rPr lang="en-US" smtClean="0"/>
              <a:t>10</a:t>
            </a:fld>
            <a:endParaRPr lang="en-US"/>
          </a:p>
        </p:txBody>
      </p:sp>
    </p:spTree>
    <p:extLst>
      <p:ext uri="{BB962C8B-B14F-4D97-AF65-F5344CB8AC3E}">
        <p14:creationId xmlns:p14="http://schemas.microsoft.com/office/powerpoint/2010/main" val="2557109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42B8E8ED-4DD0-4FA8-A8C7-EF9BD8DA7EAD}" type="slidenum">
              <a:rPr lang="en-US" smtClean="0"/>
              <a:t>11</a:t>
            </a:fld>
            <a:endParaRPr lang="en-US"/>
          </a:p>
        </p:txBody>
      </p:sp>
    </p:spTree>
    <p:extLst>
      <p:ext uri="{BB962C8B-B14F-4D97-AF65-F5344CB8AC3E}">
        <p14:creationId xmlns:p14="http://schemas.microsoft.com/office/powerpoint/2010/main" val="3682182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8036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1247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45868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0278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15561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1/31/2024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95062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1/31/2024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2980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1/31/2024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24684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74150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dirty="0"/>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1/31/2024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6510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dirty="0"/>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1/31/2024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35766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1/31/2024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75355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p:cNvSpPr>
            <a:spLocks noGrp="1"/>
          </p:cNvSpPr>
          <p:nvPr>
            <p:ph type="ctrTitle"/>
          </p:nvPr>
        </p:nvSpPr>
        <p:spPr>
          <a:xfrm>
            <a:off x="4026347" y="2286000"/>
            <a:ext cx="5228890" cy="3810000"/>
          </a:xfrm>
        </p:spPr>
        <p:txBody>
          <a:bodyPr anchor="t">
            <a:normAutofit/>
          </a:bodyPr>
          <a:lstStyle/>
          <a:p>
            <a:r>
              <a:rPr lang="en-US" sz="6600" dirty="0">
                <a:solidFill>
                  <a:schemeClr val="accent1"/>
                </a:solidFill>
              </a:rPr>
              <a:t>Medical Student Educator</a:t>
            </a:r>
            <a:br>
              <a:rPr lang="en-US" sz="6600" dirty="0">
                <a:solidFill>
                  <a:schemeClr val="accent1"/>
                </a:solidFill>
              </a:rPr>
            </a:br>
            <a:r>
              <a:rPr lang="en-US" sz="6600" dirty="0">
                <a:solidFill>
                  <a:schemeClr val="accent1"/>
                </a:solidFill>
              </a:rPr>
              <a:t>Awards</a:t>
            </a:r>
          </a:p>
        </p:txBody>
      </p:sp>
      <p:sp>
        <p:nvSpPr>
          <p:cNvPr id="3" name="Subtitle 2"/>
          <p:cNvSpPr>
            <a:spLocks noGrp="1"/>
          </p:cNvSpPr>
          <p:nvPr>
            <p:ph type="subTitle" idx="1"/>
          </p:nvPr>
        </p:nvSpPr>
        <p:spPr>
          <a:xfrm>
            <a:off x="4026347" y="922865"/>
            <a:ext cx="5229620" cy="1234491"/>
          </a:xfrm>
        </p:spPr>
        <p:txBody>
          <a:bodyPr anchor="b">
            <a:normAutofit/>
          </a:bodyPr>
          <a:lstStyle/>
          <a:p>
            <a:r>
              <a:rPr lang="en-US" sz="2400" dirty="0">
                <a:solidFill>
                  <a:schemeClr val="accent1">
                    <a:lumMod val="75000"/>
                  </a:schemeClr>
                </a:solidFill>
              </a:rPr>
              <a:t>Curriculum Colloquium 2024</a:t>
            </a:r>
          </a:p>
        </p:txBody>
      </p:sp>
      <p:sp>
        <p:nvSpPr>
          <p:cNvPr id="10" name="Rectangle 9">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852416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Outstanding Professional Enrichment Course</a:t>
            </a:r>
          </a:p>
        </p:txBody>
      </p:sp>
      <p:sp>
        <p:nvSpPr>
          <p:cNvPr id="3" name="Content Placeholder 2"/>
          <p:cNvSpPr>
            <a:spLocks noGrp="1"/>
          </p:cNvSpPr>
          <p:nvPr>
            <p:ph idx="1"/>
          </p:nvPr>
        </p:nvSpPr>
        <p:spPr/>
        <p:txBody>
          <a:bodyPr>
            <a:normAutofit/>
          </a:bodyPr>
          <a:lstStyle/>
          <a:p>
            <a:pPr marL="0" indent="0">
              <a:buNone/>
            </a:pPr>
            <a:r>
              <a:rPr lang="en-US" sz="2800" b="1" u="sng" dirty="0"/>
              <a:t>Background:</a:t>
            </a:r>
          </a:p>
          <a:p>
            <a:r>
              <a:rPr lang="en-US" dirty="0"/>
              <a:t>Established 2014</a:t>
            </a:r>
          </a:p>
          <a:p>
            <a:r>
              <a:rPr lang="en-US" dirty="0"/>
              <a:t>Honors PECs (formerly mini-electives) in MS1-2</a:t>
            </a:r>
          </a:p>
          <a:p>
            <a:r>
              <a:rPr lang="en-US" dirty="0"/>
              <a:t>Exploration/growth outside traditional curriculum</a:t>
            </a:r>
          </a:p>
          <a:p>
            <a:pPr marL="0" indent="0">
              <a:buNone/>
            </a:pPr>
            <a:endParaRPr lang="en-US" dirty="0"/>
          </a:p>
          <a:p>
            <a:pPr marL="0" indent="0">
              <a:buNone/>
            </a:pPr>
            <a:r>
              <a:rPr lang="en-US" sz="3000" b="1" u="sng" dirty="0"/>
              <a:t>Past Winners:</a:t>
            </a:r>
          </a:p>
          <a:p>
            <a:r>
              <a:rPr lang="en-US" dirty="0"/>
              <a:t>DeKosky, King, Reitschuler Cross, Israel, Suyama, Sultan, Veldkamp, Chang, Tobias, McDowell, etc.</a:t>
            </a:r>
          </a:p>
          <a:p>
            <a:endParaRPr lang="en-US" dirty="0"/>
          </a:p>
          <a:p>
            <a:endParaRPr lang="en-US" dirty="0"/>
          </a:p>
          <a:p>
            <a:pPr marL="0" indent="0">
              <a:buNone/>
            </a:pPr>
            <a:r>
              <a:rPr lang="en-US" dirty="0"/>
              <a:t>And this year’s winners are….</a:t>
            </a:r>
          </a:p>
          <a:p>
            <a:pPr marL="0" indent="0">
              <a:buNone/>
            </a:pPr>
            <a:endParaRPr lang="en-US" dirty="0"/>
          </a:p>
        </p:txBody>
      </p:sp>
    </p:spTree>
    <p:extLst>
      <p:ext uri="{BB962C8B-B14F-4D97-AF65-F5344CB8AC3E}">
        <p14:creationId xmlns:p14="http://schemas.microsoft.com/office/powerpoint/2010/main" val="135509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Outstanding Professional Enrichment Course</a:t>
            </a:r>
          </a:p>
        </p:txBody>
      </p:sp>
      <p:sp>
        <p:nvSpPr>
          <p:cNvPr id="3" name="Content Placeholder 2"/>
          <p:cNvSpPr>
            <a:spLocks noGrp="1"/>
          </p:cNvSpPr>
          <p:nvPr>
            <p:ph idx="1"/>
          </p:nvPr>
        </p:nvSpPr>
        <p:spPr>
          <a:xfrm>
            <a:off x="3869268" y="864108"/>
            <a:ext cx="4949417" cy="5120640"/>
          </a:xfrm>
        </p:spPr>
        <p:txBody>
          <a:bodyPr>
            <a:normAutofit/>
          </a:bodyPr>
          <a:lstStyle/>
          <a:p>
            <a:pPr marL="0" indent="0">
              <a:buNone/>
            </a:pPr>
            <a:r>
              <a:rPr lang="en-US" sz="3700" b="1" u="sng" dirty="0"/>
              <a:t>Culinary Medicine</a:t>
            </a:r>
            <a:endParaRPr lang="en-US" sz="3700" dirty="0"/>
          </a:p>
          <a:p>
            <a:pPr marL="0" indent="0">
              <a:buNone/>
            </a:pPr>
            <a:r>
              <a:rPr lang="en-US" sz="2700" dirty="0"/>
              <a:t>Ritu Thamman, MD, FASE, FACC</a:t>
            </a:r>
          </a:p>
          <a:p>
            <a:pPr marL="0" indent="0">
              <a:buNone/>
            </a:pPr>
            <a:r>
              <a:rPr lang="en-US" sz="2200" dirty="0"/>
              <a:t>Medicine</a:t>
            </a:r>
            <a:endParaRPr lang="en-US" sz="2700" dirty="0"/>
          </a:p>
          <a:p>
            <a:pPr marL="0" indent="0">
              <a:buNone/>
            </a:pPr>
            <a:endParaRPr lang="en-US" dirty="0"/>
          </a:p>
          <a:p>
            <a:pPr marL="0" indent="0">
              <a:buNone/>
            </a:pPr>
            <a:r>
              <a:rPr lang="en-US" dirty="0"/>
              <a:t>16 MS2 students annually for the past three years</a:t>
            </a:r>
          </a:p>
          <a:p>
            <a:pPr marL="0" indent="0">
              <a:buNone/>
            </a:pPr>
            <a:r>
              <a:rPr lang="en-US" dirty="0"/>
              <a:t>Adapted to COVID restrictions</a:t>
            </a:r>
          </a:p>
          <a:p>
            <a:pPr marL="0" indent="0">
              <a:buNone/>
            </a:pPr>
            <a:r>
              <a:rPr lang="en-US" dirty="0"/>
              <a:t>Made continuous improvements in response to student feedback</a:t>
            </a:r>
          </a:p>
          <a:p>
            <a:pPr marL="0" indent="0">
              <a:buNone/>
            </a:pPr>
            <a:r>
              <a:rPr lang="en-US" dirty="0"/>
              <a:t>Garnered outstanding teaching evaluations with 91% (20/22) of post-course survey respondents </a:t>
            </a:r>
          </a:p>
        </p:txBody>
      </p:sp>
      <p:pic>
        <p:nvPicPr>
          <p:cNvPr id="5" name="Picture 4"/>
          <p:cNvPicPr>
            <a:picLocks noChangeAspect="1"/>
          </p:cNvPicPr>
          <p:nvPr/>
        </p:nvPicPr>
        <p:blipFill>
          <a:blip r:embed="rId3"/>
          <a:stretch>
            <a:fillRect/>
          </a:stretch>
        </p:blipFill>
        <p:spPr>
          <a:xfrm>
            <a:off x="9041343" y="3841623"/>
            <a:ext cx="2143125" cy="2143125"/>
          </a:xfrm>
          <a:prstGeom prst="rect">
            <a:avLst/>
          </a:prstGeom>
        </p:spPr>
      </p:pic>
      <p:pic>
        <p:nvPicPr>
          <p:cNvPr id="8194" name="Picture 2" descr="photo">
            <a:extLst>
              <a:ext uri="{FF2B5EF4-FFF2-40B4-BE49-F238E27FC236}">
                <a16:creationId xmlns:a16="http://schemas.microsoft.com/office/drawing/2014/main" id="{CECE7F69-3C76-9BAA-4B4B-D391CD629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2826" y="299232"/>
            <a:ext cx="2500157" cy="3125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85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Outstanding Professional Enrichment Course</a:t>
            </a:r>
          </a:p>
        </p:txBody>
      </p:sp>
      <p:sp>
        <p:nvSpPr>
          <p:cNvPr id="3" name="Content Placeholder 2"/>
          <p:cNvSpPr>
            <a:spLocks noGrp="1"/>
          </p:cNvSpPr>
          <p:nvPr>
            <p:ph idx="1"/>
          </p:nvPr>
        </p:nvSpPr>
        <p:spPr>
          <a:xfrm>
            <a:off x="3869268" y="864108"/>
            <a:ext cx="4949417" cy="5304680"/>
          </a:xfrm>
        </p:spPr>
        <p:txBody>
          <a:bodyPr anchor="t">
            <a:normAutofit/>
          </a:bodyPr>
          <a:lstStyle/>
          <a:p>
            <a:pPr marL="0" indent="0">
              <a:buNone/>
            </a:pPr>
            <a:r>
              <a:rPr lang="en-US" sz="3700" b="1" u="sng" dirty="0"/>
              <a:t>AI in Medicine</a:t>
            </a:r>
            <a:endParaRPr lang="en-US" sz="3700" dirty="0"/>
          </a:p>
          <a:p>
            <a:pPr marL="0" indent="0">
              <a:buNone/>
            </a:pPr>
            <a:r>
              <a:rPr lang="en-US" sz="2700" dirty="0"/>
              <a:t>Shandong Wu, PhD</a:t>
            </a:r>
          </a:p>
          <a:p>
            <a:pPr marL="0" indent="0">
              <a:buNone/>
            </a:pPr>
            <a:r>
              <a:rPr lang="en-US" b="0" i="0" dirty="0">
                <a:solidFill>
                  <a:srgbClr val="2B2B2B"/>
                </a:solidFill>
                <a:effectLst/>
                <a:latin typeface="+mj-lt"/>
              </a:rPr>
              <a:t>Radiology, Biomedical Informatics, Bioengineering, Intelligent Systems, Clinical and Translational Science</a:t>
            </a:r>
            <a:endParaRPr lang="en-US" dirty="0">
              <a:latin typeface="+mj-lt"/>
            </a:endParaRPr>
          </a:p>
          <a:p>
            <a:pPr marL="0" indent="0">
              <a:buNone/>
            </a:pPr>
            <a:endParaRPr lang="en-US" dirty="0"/>
          </a:p>
          <a:p>
            <a:pPr marL="0" indent="0">
              <a:buNone/>
            </a:pPr>
            <a:r>
              <a:rPr lang="en-US" dirty="0"/>
              <a:t>Served as a committee member of the AI Task Force</a:t>
            </a:r>
          </a:p>
          <a:p>
            <a:pPr marL="0" indent="0">
              <a:buNone/>
            </a:pPr>
            <a:r>
              <a:rPr lang="en-US" dirty="0"/>
              <a:t>Sees AI education for medical students and trainees as an important component of his mission to facilitate AI innovations in medicine.</a:t>
            </a:r>
          </a:p>
          <a:p>
            <a:pPr marL="0" indent="0">
              <a:buNone/>
            </a:pPr>
            <a:r>
              <a:rPr lang="en-US" dirty="0"/>
              <a:t>Exploring a formal master degree program on AI-in-Medicine</a:t>
            </a:r>
          </a:p>
        </p:txBody>
      </p:sp>
      <p:pic>
        <p:nvPicPr>
          <p:cNvPr id="5" name="Picture 4"/>
          <p:cNvPicPr>
            <a:picLocks noChangeAspect="1"/>
          </p:cNvPicPr>
          <p:nvPr/>
        </p:nvPicPr>
        <p:blipFill>
          <a:blip r:embed="rId3"/>
          <a:stretch>
            <a:fillRect/>
          </a:stretch>
        </p:blipFill>
        <p:spPr>
          <a:xfrm>
            <a:off x="9041343" y="3841623"/>
            <a:ext cx="2143125" cy="2143125"/>
          </a:xfrm>
          <a:prstGeom prst="rect">
            <a:avLst/>
          </a:prstGeom>
        </p:spPr>
      </p:pic>
      <p:pic>
        <p:nvPicPr>
          <p:cNvPr id="9218" name="Picture 2">
            <a:extLst>
              <a:ext uri="{FF2B5EF4-FFF2-40B4-BE49-F238E27FC236}">
                <a16:creationId xmlns:a16="http://schemas.microsoft.com/office/drawing/2014/main" id="{8C45EF19-7702-1047-36AF-ABB1C3BDB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8685" y="864108"/>
            <a:ext cx="3012910" cy="231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792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Carl R. Fuhrman Clinical Educator </a:t>
            </a:r>
            <a:br>
              <a:rPr lang="en-US" dirty="0"/>
            </a:br>
            <a:r>
              <a:rPr lang="en-US" dirty="0"/>
              <a:t>of the Year</a:t>
            </a:r>
            <a:br>
              <a:rPr lang="en-US" dirty="0"/>
            </a:br>
            <a:r>
              <a:rPr lang="en-US" dirty="0"/>
              <a:t>Award</a:t>
            </a:r>
          </a:p>
        </p:txBody>
      </p:sp>
      <p:sp>
        <p:nvSpPr>
          <p:cNvPr id="3" name="Content Placeholder 2"/>
          <p:cNvSpPr>
            <a:spLocks noGrp="1"/>
          </p:cNvSpPr>
          <p:nvPr>
            <p:ph idx="1"/>
          </p:nvPr>
        </p:nvSpPr>
        <p:spPr/>
        <p:txBody>
          <a:bodyPr>
            <a:normAutofit/>
          </a:bodyPr>
          <a:lstStyle/>
          <a:p>
            <a:pPr marL="0" indent="0">
              <a:buNone/>
            </a:pPr>
            <a:r>
              <a:rPr lang="en-US" sz="2800" b="1" u="sng" dirty="0"/>
              <a:t>Background:</a:t>
            </a:r>
          </a:p>
          <a:p>
            <a:r>
              <a:rPr lang="en-US" dirty="0"/>
              <a:t>Established 2008</a:t>
            </a:r>
          </a:p>
          <a:p>
            <a:r>
              <a:rPr lang="en-US" dirty="0"/>
              <a:t>Honors faculty who teach in clinical elective courses (MS3-4)</a:t>
            </a:r>
          </a:p>
          <a:p>
            <a:pPr marL="0" indent="0">
              <a:buNone/>
            </a:pPr>
            <a:endParaRPr lang="en-US" dirty="0"/>
          </a:p>
          <a:p>
            <a:pPr marL="0" indent="0">
              <a:buNone/>
            </a:pPr>
            <a:endParaRPr lang="en-US" dirty="0"/>
          </a:p>
          <a:p>
            <a:pPr marL="0" indent="0">
              <a:buNone/>
            </a:pPr>
            <a:r>
              <a:rPr lang="en-US" sz="3000" b="1" u="sng" dirty="0"/>
              <a:t>Past Winners:</a:t>
            </a:r>
          </a:p>
          <a:p>
            <a:r>
              <a:rPr lang="en-US" dirty="0"/>
              <a:t>Vargo, Schott, Thurston, Thamman, Shenai, Nowalk, Sgro, Tilstra, DiNardo, etc.</a:t>
            </a:r>
          </a:p>
          <a:p>
            <a:endParaRPr lang="en-US" dirty="0"/>
          </a:p>
          <a:p>
            <a:endParaRPr lang="en-US" dirty="0"/>
          </a:p>
          <a:p>
            <a:pPr marL="0" indent="0">
              <a:buNone/>
            </a:pPr>
            <a:r>
              <a:rPr lang="en-US" dirty="0"/>
              <a:t>And this year’s winners are….</a:t>
            </a:r>
          </a:p>
          <a:p>
            <a:pPr marL="0" indent="0">
              <a:buNone/>
            </a:pPr>
            <a:endParaRPr lang="en-US" dirty="0"/>
          </a:p>
        </p:txBody>
      </p:sp>
      <p:pic>
        <p:nvPicPr>
          <p:cNvPr id="4" name="Picture 3">
            <a:extLst>
              <a:ext uri="{FF2B5EF4-FFF2-40B4-BE49-F238E27FC236}">
                <a16:creationId xmlns:a16="http://schemas.microsoft.com/office/drawing/2014/main" id="{E87F1C24-1DD0-4E3C-BCE8-4F548CAA671C}"/>
              </a:ext>
            </a:extLst>
          </p:cNvPr>
          <p:cNvPicPr>
            <a:picLocks noChangeAspect="1"/>
          </p:cNvPicPr>
          <p:nvPr/>
        </p:nvPicPr>
        <p:blipFill>
          <a:blip r:embed="rId2"/>
          <a:stretch>
            <a:fillRect/>
          </a:stretch>
        </p:blipFill>
        <p:spPr>
          <a:xfrm>
            <a:off x="1726660" y="4867770"/>
            <a:ext cx="1323975" cy="1714500"/>
          </a:xfrm>
          <a:prstGeom prst="rect">
            <a:avLst/>
          </a:prstGeom>
        </p:spPr>
      </p:pic>
    </p:spTree>
    <p:extLst>
      <p:ext uri="{BB962C8B-B14F-4D97-AF65-F5344CB8AC3E}">
        <p14:creationId xmlns:p14="http://schemas.microsoft.com/office/powerpoint/2010/main" val="2564913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Carl R. Fuhrman Clinical Educator </a:t>
            </a:r>
            <a:br>
              <a:rPr lang="en-US" dirty="0"/>
            </a:br>
            <a:r>
              <a:rPr lang="en-US" dirty="0"/>
              <a:t>of the Year</a:t>
            </a:r>
            <a:br>
              <a:rPr lang="en-US" dirty="0"/>
            </a:br>
            <a:r>
              <a:rPr lang="en-US" dirty="0"/>
              <a:t>Award</a:t>
            </a:r>
          </a:p>
        </p:txBody>
      </p:sp>
      <p:sp>
        <p:nvSpPr>
          <p:cNvPr id="3" name="Content Placeholder 2"/>
          <p:cNvSpPr>
            <a:spLocks noGrp="1"/>
          </p:cNvSpPr>
          <p:nvPr>
            <p:ph idx="1"/>
          </p:nvPr>
        </p:nvSpPr>
        <p:spPr>
          <a:xfrm>
            <a:off x="3569465" y="674913"/>
            <a:ext cx="5302931" cy="5693229"/>
          </a:xfrm>
        </p:spPr>
        <p:txBody>
          <a:bodyPr anchor="t">
            <a:normAutofit lnSpcReduction="10000"/>
          </a:bodyPr>
          <a:lstStyle/>
          <a:p>
            <a:pPr marL="0" indent="0">
              <a:buNone/>
            </a:pPr>
            <a:r>
              <a:rPr lang="en-US" sz="4000" b="1" u="sng" dirty="0"/>
              <a:t>Allie Dakroub, MD, MS, FAAP, FACP </a:t>
            </a:r>
          </a:p>
          <a:p>
            <a:pPr marL="0" indent="0">
              <a:buNone/>
            </a:pPr>
            <a:r>
              <a:rPr lang="en-US" sz="4000" b="1" u="sng" dirty="0"/>
              <a:t>&amp; Drew Klein, MD</a:t>
            </a:r>
          </a:p>
          <a:p>
            <a:pPr marL="0" indent="0">
              <a:buNone/>
            </a:pPr>
            <a:r>
              <a:rPr lang="en-US" sz="2000" dirty="0"/>
              <a:t>Medicine</a:t>
            </a:r>
          </a:p>
          <a:p>
            <a:pPr marL="0" indent="0">
              <a:buNone/>
            </a:pPr>
            <a:endParaRPr lang="en-US" sz="2700" dirty="0"/>
          </a:p>
          <a:p>
            <a:pPr marL="0" indent="0">
              <a:buNone/>
            </a:pPr>
            <a:r>
              <a:rPr lang="en-US" sz="1900" dirty="0"/>
              <a:t>For Elective “Principles of Medical Education”</a:t>
            </a:r>
          </a:p>
          <a:p>
            <a:pPr marL="0" indent="0">
              <a:buNone/>
            </a:pPr>
            <a:r>
              <a:rPr lang="en-US" sz="1900" dirty="0"/>
              <a:t>4-week </a:t>
            </a:r>
            <a:r>
              <a:rPr lang="en-US" sz="1900" dirty="0" err="1"/>
              <a:t>PriME</a:t>
            </a:r>
            <a:r>
              <a:rPr lang="en-US" sz="1900" dirty="0"/>
              <a:t> elective recruits on average, 20 students and 20 residents yearly</a:t>
            </a:r>
          </a:p>
          <a:p>
            <a:pPr marL="0" indent="0">
              <a:buNone/>
            </a:pPr>
            <a:r>
              <a:rPr lang="en-US" sz="1900" dirty="0"/>
              <a:t>Serve as wonderful examples of innovation in medical education</a:t>
            </a:r>
          </a:p>
          <a:p>
            <a:pPr marL="0" indent="0">
              <a:buNone/>
            </a:pPr>
            <a:r>
              <a:rPr lang="en-US" sz="1900" dirty="0"/>
              <a:t>Passionate about medical education</a:t>
            </a:r>
          </a:p>
          <a:p>
            <a:pPr marL="0" indent="0">
              <a:buNone/>
            </a:pPr>
            <a:r>
              <a:rPr lang="en-US" sz="1900" dirty="0"/>
              <a:t>--"(Instructors) provided thoughtful and useful feedback. Always available and approachable. Very invested in learners."</a:t>
            </a:r>
          </a:p>
        </p:txBody>
      </p:sp>
      <p:pic>
        <p:nvPicPr>
          <p:cNvPr id="5" name="Picture 4"/>
          <p:cNvPicPr>
            <a:picLocks noChangeAspect="1"/>
          </p:cNvPicPr>
          <p:nvPr/>
        </p:nvPicPr>
        <p:blipFill>
          <a:blip r:embed="rId3"/>
          <a:stretch>
            <a:fillRect/>
          </a:stretch>
        </p:blipFill>
        <p:spPr>
          <a:xfrm>
            <a:off x="9041343" y="3841623"/>
            <a:ext cx="2143125" cy="2143125"/>
          </a:xfrm>
          <a:prstGeom prst="rect">
            <a:avLst/>
          </a:prstGeom>
        </p:spPr>
      </p:pic>
      <p:pic>
        <p:nvPicPr>
          <p:cNvPr id="10242" name="Picture 2" descr="photo">
            <a:extLst>
              <a:ext uri="{FF2B5EF4-FFF2-40B4-BE49-F238E27FC236}">
                <a16:creationId xmlns:a16="http://schemas.microsoft.com/office/drawing/2014/main" id="{88E00E51-3E06-C368-8C75-5253CCB99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5694" y="308353"/>
            <a:ext cx="2038066" cy="298067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photo">
            <a:extLst>
              <a:ext uri="{FF2B5EF4-FFF2-40B4-BE49-F238E27FC236}">
                <a16:creationId xmlns:a16="http://schemas.microsoft.com/office/drawing/2014/main" id="{939B8D82-2A7F-C43C-1BB3-49FB0EA1DD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9310" y="308353"/>
            <a:ext cx="2344065" cy="298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44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Clerkship Preceptor</a:t>
            </a:r>
            <a:br>
              <a:rPr lang="en-US" dirty="0"/>
            </a:br>
            <a:r>
              <a:rPr lang="en-US" dirty="0"/>
              <a:t>of the Year</a:t>
            </a:r>
            <a:br>
              <a:rPr lang="en-US" dirty="0"/>
            </a:br>
            <a:r>
              <a:rPr lang="en-US" dirty="0"/>
              <a:t>Award</a:t>
            </a:r>
          </a:p>
        </p:txBody>
      </p:sp>
      <p:sp>
        <p:nvSpPr>
          <p:cNvPr id="3" name="Content Placeholder 2"/>
          <p:cNvSpPr>
            <a:spLocks noGrp="1"/>
          </p:cNvSpPr>
          <p:nvPr>
            <p:ph idx="1"/>
          </p:nvPr>
        </p:nvSpPr>
        <p:spPr/>
        <p:txBody>
          <a:bodyPr>
            <a:normAutofit fontScale="40000" lnSpcReduction="20000"/>
          </a:bodyPr>
          <a:lstStyle/>
          <a:p>
            <a:pPr marL="0" indent="0">
              <a:buNone/>
            </a:pPr>
            <a:r>
              <a:rPr lang="en-US" sz="7200" b="1" u="sng" dirty="0"/>
              <a:t>Background:</a:t>
            </a:r>
          </a:p>
          <a:p>
            <a:r>
              <a:rPr lang="en-US" sz="6000" dirty="0"/>
              <a:t>Established 2006</a:t>
            </a:r>
          </a:p>
          <a:p>
            <a:r>
              <a:rPr lang="en-US" sz="6000" dirty="0"/>
              <a:t>recognizes faculty clinical preceptors who consistently provide outstanding clinical instruction in the clerkship setting</a:t>
            </a:r>
          </a:p>
          <a:p>
            <a:pPr marL="0" indent="0">
              <a:buNone/>
            </a:pPr>
            <a:endParaRPr lang="en-US" sz="6000" dirty="0"/>
          </a:p>
          <a:p>
            <a:pPr marL="0" indent="0">
              <a:buNone/>
            </a:pPr>
            <a:r>
              <a:rPr lang="en-US" sz="8000" b="1" u="sng" dirty="0"/>
              <a:t>Past Winners:</a:t>
            </a:r>
          </a:p>
          <a:p>
            <a:r>
              <a:rPr lang="en-US" sz="6000" dirty="0"/>
              <a:t>Biller, Cohen, Van Cott, Cunningham, Vanderberg, Hayes, Schuchert, Kettel, Choi, Serra, Knepper, etc.</a:t>
            </a:r>
          </a:p>
          <a:p>
            <a:endParaRPr lang="en-US" sz="6000" dirty="0"/>
          </a:p>
          <a:p>
            <a:endParaRPr lang="en-US" sz="6000" dirty="0"/>
          </a:p>
          <a:p>
            <a:pPr marL="0" indent="0">
              <a:buNone/>
            </a:pPr>
            <a:r>
              <a:rPr lang="en-US" sz="6000" dirty="0"/>
              <a:t>And this year’s winners are….</a:t>
            </a:r>
          </a:p>
        </p:txBody>
      </p:sp>
    </p:spTree>
    <p:extLst>
      <p:ext uri="{BB962C8B-B14F-4D97-AF65-F5344CB8AC3E}">
        <p14:creationId xmlns:p14="http://schemas.microsoft.com/office/powerpoint/2010/main" val="3298417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Clerkship Preceptor</a:t>
            </a:r>
            <a:br>
              <a:rPr lang="en-US" dirty="0"/>
            </a:br>
            <a:r>
              <a:rPr lang="en-US" dirty="0"/>
              <a:t>of the Year</a:t>
            </a:r>
            <a:br>
              <a:rPr lang="en-US" dirty="0"/>
            </a:br>
            <a:r>
              <a:rPr lang="en-US" dirty="0"/>
              <a:t>Award</a:t>
            </a:r>
          </a:p>
        </p:txBody>
      </p:sp>
      <p:sp>
        <p:nvSpPr>
          <p:cNvPr id="6" name="Content Placeholder 5"/>
          <p:cNvSpPr>
            <a:spLocks noGrp="1"/>
          </p:cNvSpPr>
          <p:nvPr>
            <p:ph sz="half" idx="1"/>
          </p:nvPr>
        </p:nvSpPr>
        <p:spPr>
          <a:xfrm>
            <a:off x="3594953" y="3017152"/>
            <a:ext cx="3583768" cy="3990976"/>
          </a:xfrm>
        </p:spPr>
        <p:txBody>
          <a:bodyPr anchor="t">
            <a:normAutofit/>
          </a:bodyPr>
          <a:lstStyle/>
          <a:p>
            <a:pPr marL="0" indent="0">
              <a:buNone/>
            </a:pPr>
            <a:r>
              <a:rPr lang="en-US" sz="2400" b="1" u="sng" dirty="0"/>
              <a:t>Amanda Casagrande, MD</a:t>
            </a:r>
          </a:p>
          <a:p>
            <a:pPr marL="0" indent="0">
              <a:buNone/>
            </a:pPr>
            <a:r>
              <a:rPr lang="en-US" sz="1400" dirty="0"/>
              <a:t>Family Medicine</a:t>
            </a:r>
          </a:p>
          <a:p>
            <a:pPr marL="0" indent="0">
              <a:buNone/>
            </a:pPr>
            <a:endParaRPr lang="en-US" sz="1400" dirty="0"/>
          </a:p>
          <a:p>
            <a:pPr marL="0" indent="0">
              <a:buNone/>
            </a:pPr>
            <a:r>
              <a:rPr lang="en-US" sz="1400" dirty="0"/>
              <a:t>“Supportive, thoughtful and inspiring preceptor”</a:t>
            </a:r>
          </a:p>
          <a:p>
            <a:pPr marL="0" indent="0">
              <a:buNone/>
            </a:pPr>
            <a:r>
              <a:rPr lang="en-US" sz="1400" dirty="0"/>
              <a:t>“Clear expectations for notes, presentations, and workflow. She showed interest in teaching and did so throughout the day as time allowed." </a:t>
            </a:r>
          </a:p>
          <a:p>
            <a:pPr marL="0" indent="0">
              <a:buNone/>
            </a:pPr>
            <a:r>
              <a:rPr lang="en-US" sz="1400" dirty="0"/>
              <a:t>"Dr. Casagrande was so kind, patient, and supportive of me... I am so grateful to have had the opportunity to learn from her!" </a:t>
            </a:r>
          </a:p>
        </p:txBody>
      </p:sp>
      <p:sp>
        <p:nvSpPr>
          <p:cNvPr id="7" name="Content Placeholder 6"/>
          <p:cNvSpPr>
            <a:spLocks noGrp="1"/>
          </p:cNvSpPr>
          <p:nvPr>
            <p:ph sz="half" idx="2"/>
          </p:nvPr>
        </p:nvSpPr>
        <p:spPr>
          <a:xfrm>
            <a:off x="7818120" y="2744191"/>
            <a:ext cx="3474720" cy="3587092"/>
          </a:xfrm>
        </p:spPr>
        <p:txBody>
          <a:bodyPr>
            <a:normAutofit/>
          </a:bodyPr>
          <a:lstStyle/>
          <a:p>
            <a:pPr marL="0" indent="0">
              <a:buNone/>
            </a:pPr>
            <a:r>
              <a:rPr lang="en-US" sz="2400" b="1" u="sng" dirty="0"/>
              <a:t>Brielle Spataro, MD, MS</a:t>
            </a:r>
          </a:p>
          <a:p>
            <a:pPr marL="0" indent="0">
              <a:buNone/>
            </a:pPr>
            <a:r>
              <a:rPr lang="en-US" sz="1400" dirty="0"/>
              <a:t>Medicine</a:t>
            </a:r>
          </a:p>
          <a:p>
            <a:pPr marL="0" indent="0">
              <a:buNone/>
            </a:pPr>
            <a:endParaRPr lang="en-US" sz="1400" dirty="0"/>
          </a:p>
          <a:p>
            <a:pPr marL="0" indent="0">
              <a:buNone/>
            </a:pPr>
            <a:r>
              <a:rPr lang="en-US" sz="1400" dirty="0"/>
              <a:t>High teaching effectiveness scores</a:t>
            </a:r>
          </a:p>
          <a:p>
            <a:pPr marL="0" indent="0">
              <a:buNone/>
            </a:pPr>
            <a:r>
              <a:rPr lang="en-US" sz="1400" dirty="0"/>
              <a:t>“Clear expectations, consistent feedback, and enthusiastic teaching”</a:t>
            </a:r>
          </a:p>
          <a:p>
            <a:pPr marL="0" indent="0">
              <a:buNone/>
            </a:pPr>
            <a:r>
              <a:rPr lang="en-US" sz="1400" dirty="0"/>
              <a:t>“Safe learning environment on the wards and in clinic”</a:t>
            </a:r>
          </a:p>
          <a:p>
            <a:pPr marL="0" indent="0">
              <a:buNone/>
            </a:pPr>
            <a:r>
              <a:rPr lang="en-US" sz="1400" dirty="0"/>
              <a:t>Many call her their favorite preceptor and the highlight of their clerkship. </a:t>
            </a:r>
          </a:p>
        </p:txBody>
      </p:sp>
      <p:pic>
        <p:nvPicPr>
          <p:cNvPr id="8" name="Picture 7"/>
          <p:cNvPicPr>
            <a:picLocks noChangeAspect="1"/>
          </p:cNvPicPr>
          <p:nvPr/>
        </p:nvPicPr>
        <p:blipFill>
          <a:blip r:embed="rId3"/>
          <a:stretch>
            <a:fillRect/>
          </a:stretch>
        </p:blipFill>
        <p:spPr>
          <a:xfrm>
            <a:off x="529797" y="210854"/>
            <a:ext cx="2143125" cy="2143125"/>
          </a:xfrm>
          <a:prstGeom prst="rect">
            <a:avLst/>
          </a:prstGeom>
        </p:spPr>
      </p:pic>
      <p:pic>
        <p:nvPicPr>
          <p:cNvPr id="6146" name="Picture 2" descr="Dr. Amanda Jane Casagrande, MD - Pittsburgh, PA - Family ...">
            <a:extLst>
              <a:ext uri="{FF2B5EF4-FFF2-40B4-BE49-F238E27FC236}">
                <a16:creationId xmlns:a16="http://schemas.microsoft.com/office/drawing/2014/main" id="{C2600D10-B27A-3AB7-4CAE-A77045E0A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5124" y="485773"/>
            <a:ext cx="2143126" cy="23812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hoto">
            <a:extLst>
              <a:ext uri="{FF2B5EF4-FFF2-40B4-BE49-F238E27FC236}">
                <a16:creationId xmlns:a16="http://schemas.microsoft.com/office/drawing/2014/main" id="{A2C9CAF8-5F4E-D818-95DE-084B9A3E8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5314" y="485773"/>
            <a:ext cx="2117109"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47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Clerkship Preceptor</a:t>
            </a:r>
            <a:br>
              <a:rPr lang="en-US" dirty="0"/>
            </a:br>
            <a:r>
              <a:rPr lang="en-US" dirty="0"/>
              <a:t>of the Year</a:t>
            </a:r>
            <a:br>
              <a:rPr lang="en-US" dirty="0"/>
            </a:br>
            <a:r>
              <a:rPr lang="en-US" dirty="0"/>
              <a:t>Award</a:t>
            </a:r>
          </a:p>
        </p:txBody>
      </p:sp>
      <p:sp>
        <p:nvSpPr>
          <p:cNvPr id="6" name="Content Placeholder 5"/>
          <p:cNvSpPr>
            <a:spLocks noGrp="1"/>
          </p:cNvSpPr>
          <p:nvPr>
            <p:ph sz="half" idx="1"/>
          </p:nvPr>
        </p:nvSpPr>
        <p:spPr>
          <a:xfrm>
            <a:off x="3771900" y="2934268"/>
            <a:ext cx="3474720" cy="3635341"/>
          </a:xfrm>
        </p:spPr>
        <p:txBody>
          <a:bodyPr anchor="t">
            <a:normAutofit/>
          </a:bodyPr>
          <a:lstStyle/>
          <a:p>
            <a:pPr marL="0" indent="0">
              <a:buNone/>
            </a:pPr>
            <a:r>
              <a:rPr lang="en-US" sz="2400" b="1" u="sng" dirty="0"/>
              <a:t>Elizabeth Sensenig, MD, FAAP</a:t>
            </a:r>
          </a:p>
          <a:p>
            <a:pPr marL="0" indent="0">
              <a:buNone/>
            </a:pPr>
            <a:r>
              <a:rPr lang="en-US" sz="1400" dirty="0"/>
              <a:t>Pediatrics</a:t>
            </a:r>
          </a:p>
          <a:p>
            <a:pPr marL="0" indent="0">
              <a:buNone/>
            </a:pPr>
            <a:endParaRPr lang="en-US" sz="1400" dirty="0"/>
          </a:p>
          <a:p>
            <a:pPr marL="0" indent="0">
              <a:buNone/>
            </a:pPr>
            <a:r>
              <a:rPr lang="en-US" sz="1400" dirty="0"/>
              <a:t>Consistently recognized by students as a standout preceptor</a:t>
            </a:r>
          </a:p>
          <a:p>
            <a:pPr marL="0" indent="0">
              <a:buNone/>
            </a:pPr>
            <a:r>
              <a:rPr lang="en-US" sz="1400" dirty="0"/>
              <a:t>Creates a safe learning environment</a:t>
            </a:r>
          </a:p>
          <a:p>
            <a:pPr marL="0" indent="0">
              <a:buNone/>
            </a:pPr>
            <a:r>
              <a:rPr lang="en-US" sz="1400" dirty="0"/>
              <a:t>Offers a wonderful balance of autonomy and support</a:t>
            </a:r>
          </a:p>
          <a:p>
            <a:pPr marL="0" indent="0">
              <a:buNone/>
            </a:pPr>
            <a:r>
              <a:rPr lang="en-US" sz="1400" dirty="0"/>
              <a:t>“So many strengths”</a:t>
            </a:r>
          </a:p>
          <a:p>
            <a:pPr marL="0" indent="0">
              <a:buNone/>
            </a:pPr>
            <a:r>
              <a:rPr lang="en-US" sz="1400" dirty="0"/>
              <a:t>“Favorite preceptor to date”</a:t>
            </a:r>
          </a:p>
          <a:p>
            <a:endParaRPr lang="en-US" dirty="0"/>
          </a:p>
        </p:txBody>
      </p:sp>
      <p:sp>
        <p:nvSpPr>
          <p:cNvPr id="7" name="Content Placeholder 6"/>
          <p:cNvSpPr>
            <a:spLocks noGrp="1"/>
          </p:cNvSpPr>
          <p:nvPr>
            <p:ph sz="half" idx="2"/>
          </p:nvPr>
        </p:nvSpPr>
        <p:spPr>
          <a:xfrm>
            <a:off x="7818119" y="2945240"/>
            <a:ext cx="3474720" cy="3635341"/>
          </a:xfrm>
        </p:spPr>
        <p:txBody>
          <a:bodyPr anchor="t">
            <a:normAutofit/>
          </a:bodyPr>
          <a:lstStyle/>
          <a:p>
            <a:pPr marL="0" indent="0">
              <a:buNone/>
            </a:pPr>
            <a:r>
              <a:rPr lang="en-US" sz="2400" b="1" u="sng" dirty="0"/>
              <a:t>Justin Shuster, MD, MPH</a:t>
            </a:r>
          </a:p>
          <a:p>
            <a:pPr marL="0" indent="0">
              <a:buNone/>
            </a:pPr>
            <a:r>
              <a:rPr lang="en-US" sz="1400" dirty="0"/>
              <a:t>Psychiatry</a:t>
            </a:r>
          </a:p>
          <a:p>
            <a:pPr marL="0" indent="0">
              <a:buNone/>
            </a:pPr>
            <a:endParaRPr lang="en-US" sz="1400" dirty="0"/>
          </a:p>
          <a:p>
            <a:pPr marL="0" indent="0">
              <a:buNone/>
            </a:pPr>
            <a:r>
              <a:rPr lang="en-US" sz="1400" dirty="0"/>
              <a:t>“Loved every minute of my time on this clerkship thanks to him”</a:t>
            </a:r>
          </a:p>
          <a:p>
            <a:pPr marL="0" indent="0">
              <a:buNone/>
            </a:pPr>
            <a:r>
              <a:rPr lang="en-US" sz="1400" dirty="0"/>
              <a:t>Supportive of accommodations</a:t>
            </a:r>
          </a:p>
          <a:p>
            <a:pPr marL="0" indent="0">
              <a:buNone/>
            </a:pPr>
            <a:r>
              <a:rPr lang="en-US" sz="1400" dirty="0"/>
              <a:t>Made students feel comfortable and part of a team</a:t>
            </a:r>
          </a:p>
          <a:p>
            <a:pPr marL="0" indent="0">
              <a:buNone/>
            </a:pPr>
            <a:r>
              <a:rPr lang="en-US" sz="1400" dirty="0"/>
              <a:t>“Great sense of humor”</a:t>
            </a:r>
          </a:p>
          <a:p>
            <a:pPr marL="0" indent="0">
              <a:buNone/>
            </a:pPr>
            <a:r>
              <a:rPr lang="en-US" sz="1400" dirty="0"/>
              <a:t>Fostered a great learning environment</a:t>
            </a:r>
          </a:p>
        </p:txBody>
      </p:sp>
      <p:pic>
        <p:nvPicPr>
          <p:cNvPr id="5" name="Picture 4"/>
          <p:cNvPicPr>
            <a:picLocks noChangeAspect="1"/>
          </p:cNvPicPr>
          <p:nvPr/>
        </p:nvPicPr>
        <p:blipFill>
          <a:blip r:embed="rId3"/>
          <a:stretch>
            <a:fillRect/>
          </a:stretch>
        </p:blipFill>
        <p:spPr>
          <a:xfrm>
            <a:off x="529797" y="210854"/>
            <a:ext cx="2143125" cy="2143125"/>
          </a:xfrm>
          <a:prstGeom prst="rect">
            <a:avLst/>
          </a:prstGeom>
        </p:spPr>
      </p:pic>
      <p:pic>
        <p:nvPicPr>
          <p:cNvPr id="7170" name="Picture 2" descr="Elizabeth M. Sensenig, MD, FAAP">
            <a:extLst>
              <a:ext uri="{FF2B5EF4-FFF2-40B4-BE49-F238E27FC236}">
                <a16:creationId xmlns:a16="http://schemas.microsoft.com/office/drawing/2014/main" id="{D62CAADD-130D-5383-829D-B99A3357D4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1083" y="456796"/>
            <a:ext cx="3057553" cy="23519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Justin M Shuster, MD">
            <a:extLst>
              <a:ext uri="{FF2B5EF4-FFF2-40B4-BE49-F238E27FC236}">
                <a16:creationId xmlns:a16="http://schemas.microsoft.com/office/drawing/2014/main" id="{BD4447C0-96BB-E86E-D005-B8C50A41ED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4221" y="456796"/>
            <a:ext cx="2484177" cy="2351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076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Clerkship Preceptor</a:t>
            </a:r>
            <a:br>
              <a:rPr lang="en-US" dirty="0"/>
            </a:br>
            <a:r>
              <a:rPr lang="en-US" dirty="0"/>
              <a:t>of the Year</a:t>
            </a:r>
            <a:br>
              <a:rPr lang="en-US" dirty="0"/>
            </a:br>
            <a:r>
              <a:rPr lang="en-US" dirty="0"/>
              <a:t>Award</a:t>
            </a:r>
          </a:p>
        </p:txBody>
      </p:sp>
      <p:sp>
        <p:nvSpPr>
          <p:cNvPr id="6" name="Content Placeholder 5"/>
          <p:cNvSpPr>
            <a:spLocks noGrp="1"/>
          </p:cNvSpPr>
          <p:nvPr>
            <p:ph sz="half" idx="1"/>
          </p:nvPr>
        </p:nvSpPr>
        <p:spPr>
          <a:xfrm>
            <a:off x="3867912" y="2845300"/>
            <a:ext cx="3474720" cy="4504022"/>
          </a:xfrm>
        </p:spPr>
        <p:txBody>
          <a:bodyPr anchor="t"/>
          <a:lstStyle/>
          <a:p>
            <a:pPr marL="0" indent="0">
              <a:buNone/>
            </a:pPr>
            <a:r>
              <a:rPr lang="en-US" sz="2400" b="1" u="sng" dirty="0"/>
              <a:t>Kathleen Ober, MD</a:t>
            </a:r>
          </a:p>
          <a:p>
            <a:pPr marL="0" indent="0">
              <a:buNone/>
            </a:pPr>
            <a:r>
              <a:rPr lang="en-US" sz="1400" dirty="0"/>
              <a:t>OB/GYN</a:t>
            </a:r>
          </a:p>
          <a:p>
            <a:pPr marL="0" indent="0">
              <a:buNone/>
            </a:pPr>
            <a:endParaRPr lang="en-US" sz="1400" dirty="0"/>
          </a:p>
          <a:p>
            <a:pPr marL="0" indent="0">
              <a:buNone/>
            </a:pPr>
            <a:r>
              <a:rPr lang="en-US" sz="1400" dirty="0"/>
              <a:t>Provides years of clinical experience to patients by providing expert inpatient obstetrical care.</a:t>
            </a:r>
          </a:p>
          <a:p>
            <a:pPr marL="0" indent="0">
              <a:buNone/>
            </a:pPr>
            <a:r>
              <a:rPr lang="en-US" sz="1400" dirty="0"/>
              <a:t>“Incredibly welcoming”</a:t>
            </a:r>
          </a:p>
          <a:p>
            <a:pPr marL="0" indent="0">
              <a:buNone/>
            </a:pPr>
            <a:r>
              <a:rPr lang="en-US" sz="1400" dirty="0"/>
              <a:t>“Fantastic teacher”</a:t>
            </a:r>
          </a:p>
          <a:p>
            <a:pPr marL="0" indent="0">
              <a:buNone/>
            </a:pPr>
            <a:r>
              <a:rPr lang="en-US" sz="1400" dirty="0"/>
              <a:t>“One of the best attendings with whom I have worked across any clerkship”</a:t>
            </a:r>
          </a:p>
        </p:txBody>
      </p:sp>
      <p:sp>
        <p:nvSpPr>
          <p:cNvPr id="7" name="Content Placeholder 6"/>
          <p:cNvSpPr>
            <a:spLocks noGrp="1"/>
          </p:cNvSpPr>
          <p:nvPr>
            <p:ph sz="half" idx="2"/>
          </p:nvPr>
        </p:nvSpPr>
        <p:spPr>
          <a:xfrm>
            <a:off x="7731034" y="2830079"/>
            <a:ext cx="3775166" cy="3485811"/>
          </a:xfrm>
        </p:spPr>
        <p:txBody>
          <a:bodyPr anchor="t"/>
          <a:lstStyle/>
          <a:p>
            <a:pPr marL="0" indent="0">
              <a:buNone/>
            </a:pPr>
            <a:r>
              <a:rPr lang="en-US" sz="2400" b="1" u="sng" dirty="0" err="1"/>
              <a:t>Laima</a:t>
            </a:r>
            <a:r>
              <a:rPr lang="en-US" sz="2400" b="1" u="sng" dirty="0"/>
              <a:t> </a:t>
            </a:r>
            <a:r>
              <a:rPr lang="en-US" sz="2400" b="1" u="sng" dirty="0" err="1"/>
              <a:t>Spokas</a:t>
            </a:r>
            <a:r>
              <a:rPr lang="en-US" sz="2400" b="1" u="sng" dirty="0"/>
              <a:t>, MD</a:t>
            </a:r>
          </a:p>
          <a:p>
            <a:pPr marL="0" indent="0">
              <a:buNone/>
            </a:pPr>
            <a:r>
              <a:rPr lang="en-US" sz="1400" dirty="0"/>
              <a:t>Psychiatry</a:t>
            </a:r>
          </a:p>
          <a:p>
            <a:pPr marL="0" indent="0">
              <a:buNone/>
            </a:pPr>
            <a:endParaRPr lang="en-US" sz="1400" dirty="0"/>
          </a:p>
          <a:p>
            <a:pPr marL="0" indent="0">
              <a:buNone/>
            </a:pPr>
            <a:r>
              <a:rPr lang="en-US" sz="1400" dirty="0"/>
              <a:t>Provides inclusive environment for students</a:t>
            </a:r>
          </a:p>
          <a:p>
            <a:pPr marL="0" indent="0">
              <a:buNone/>
            </a:pPr>
            <a:r>
              <a:rPr lang="en-US" sz="1400" dirty="0"/>
              <a:t>“Excellent teacher during the entire rotation”</a:t>
            </a:r>
          </a:p>
          <a:p>
            <a:pPr marL="0" indent="0">
              <a:buNone/>
            </a:pPr>
            <a:r>
              <a:rPr lang="en-US" sz="1400" dirty="0"/>
              <a:t>“Willingness to include students in all aspects of care”</a:t>
            </a:r>
          </a:p>
          <a:p>
            <a:pPr marL="0" indent="0">
              <a:buNone/>
            </a:pPr>
            <a:r>
              <a:rPr lang="en-US" sz="1400" dirty="0"/>
              <a:t>“My favorite rotation!”</a:t>
            </a:r>
          </a:p>
          <a:p>
            <a:pPr marL="0" indent="0">
              <a:buNone/>
            </a:pPr>
            <a:r>
              <a:rPr lang="en-US" sz="1400" dirty="0"/>
              <a:t>“A warm, inclusive, thorough teacher”</a:t>
            </a:r>
          </a:p>
        </p:txBody>
      </p:sp>
      <p:pic>
        <p:nvPicPr>
          <p:cNvPr id="5" name="Picture 4"/>
          <p:cNvPicPr>
            <a:picLocks noChangeAspect="1"/>
          </p:cNvPicPr>
          <p:nvPr/>
        </p:nvPicPr>
        <p:blipFill>
          <a:blip r:embed="rId3"/>
          <a:stretch>
            <a:fillRect/>
          </a:stretch>
        </p:blipFill>
        <p:spPr>
          <a:xfrm>
            <a:off x="529797" y="210854"/>
            <a:ext cx="2143125" cy="2143125"/>
          </a:xfrm>
          <a:prstGeom prst="rect">
            <a:avLst/>
          </a:prstGeom>
        </p:spPr>
      </p:pic>
      <p:pic>
        <p:nvPicPr>
          <p:cNvPr id="5122" name="Picture 2">
            <a:extLst>
              <a:ext uri="{FF2B5EF4-FFF2-40B4-BE49-F238E27FC236}">
                <a16:creationId xmlns:a16="http://schemas.microsoft.com/office/drawing/2014/main" id="{8A968827-6ADB-F6CF-EE5D-49371EE80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799" y="398039"/>
            <a:ext cx="2947483" cy="24312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ima Spokas, MD">
            <a:extLst>
              <a:ext uri="{FF2B5EF4-FFF2-40B4-BE49-F238E27FC236}">
                <a16:creationId xmlns:a16="http://schemas.microsoft.com/office/drawing/2014/main" id="{2B663081-EBDF-A699-0E1B-BF19C99067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1867" y="398039"/>
            <a:ext cx="2465839" cy="244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785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Clerkship Preceptor</a:t>
            </a:r>
            <a:br>
              <a:rPr lang="en-US" dirty="0"/>
            </a:br>
            <a:r>
              <a:rPr lang="en-US" dirty="0"/>
              <a:t>of the Year</a:t>
            </a:r>
            <a:br>
              <a:rPr lang="en-US" dirty="0"/>
            </a:br>
            <a:r>
              <a:rPr lang="en-US" dirty="0"/>
              <a:t>Award</a:t>
            </a:r>
          </a:p>
        </p:txBody>
      </p:sp>
      <p:sp>
        <p:nvSpPr>
          <p:cNvPr id="6" name="Content Placeholder 5"/>
          <p:cNvSpPr>
            <a:spLocks noGrp="1"/>
          </p:cNvSpPr>
          <p:nvPr>
            <p:ph sz="half" idx="1"/>
          </p:nvPr>
        </p:nvSpPr>
        <p:spPr>
          <a:xfrm>
            <a:off x="3867912" y="2845299"/>
            <a:ext cx="3474720" cy="4504022"/>
          </a:xfrm>
        </p:spPr>
        <p:txBody>
          <a:bodyPr anchor="t"/>
          <a:lstStyle/>
          <a:p>
            <a:pPr marL="0" indent="0">
              <a:buNone/>
            </a:pPr>
            <a:r>
              <a:rPr lang="en-US" sz="2400" b="1" u="sng" dirty="0"/>
              <a:t>Pritha Workman, MD</a:t>
            </a:r>
          </a:p>
          <a:p>
            <a:pPr marL="0" indent="0">
              <a:buNone/>
            </a:pPr>
            <a:r>
              <a:rPr lang="en-US" sz="1400" dirty="0"/>
              <a:t>OB/GYN</a:t>
            </a:r>
          </a:p>
          <a:p>
            <a:pPr marL="0" indent="0">
              <a:buNone/>
            </a:pPr>
            <a:endParaRPr lang="en-US" sz="1400" dirty="0"/>
          </a:p>
          <a:p>
            <a:pPr marL="0" indent="0">
              <a:buNone/>
            </a:pPr>
            <a:r>
              <a:rPr lang="en-US" sz="1400" dirty="0"/>
              <a:t>“Continually learned so much from her”</a:t>
            </a:r>
          </a:p>
          <a:p>
            <a:pPr marL="0" indent="0">
              <a:buNone/>
            </a:pPr>
            <a:r>
              <a:rPr lang="en-US" sz="1400" dirty="0"/>
              <a:t>“Made honest and helpful feedback a priority”</a:t>
            </a:r>
          </a:p>
          <a:p>
            <a:pPr marL="0" indent="0">
              <a:buNone/>
            </a:pPr>
            <a:r>
              <a:rPr lang="en-US" sz="1400" dirty="0"/>
              <a:t>Always helped students with topics they were struggling with, even while working on a 24 hour shift</a:t>
            </a:r>
          </a:p>
          <a:p>
            <a:pPr marL="0" indent="0">
              <a:buNone/>
            </a:pPr>
            <a:r>
              <a:rPr lang="en-US" sz="1400" dirty="0"/>
              <a:t>“Very committed to teaching”</a:t>
            </a:r>
          </a:p>
        </p:txBody>
      </p:sp>
      <p:sp>
        <p:nvSpPr>
          <p:cNvPr id="7" name="Content Placeholder 6"/>
          <p:cNvSpPr>
            <a:spLocks noGrp="1"/>
          </p:cNvSpPr>
          <p:nvPr>
            <p:ph sz="half" idx="2"/>
          </p:nvPr>
        </p:nvSpPr>
        <p:spPr>
          <a:xfrm>
            <a:off x="7731034" y="2830079"/>
            <a:ext cx="3775166" cy="3485811"/>
          </a:xfrm>
        </p:spPr>
        <p:txBody>
          <a:bodyPr anchor="t"/>
          <a:lstStyle/>
          <a:p>
            <a:pPr marL="0" indent="0">
              <a:buNone/>
            </a:pPr>
            <a:r>
              <a:rPr lang="en-US" sz="2400" b="1" u="sng" dirty="0"/>
              <a:t>Rachel Ibrahim, MD</a:t>
            </a:r>
          </a:p>
          <a:p>
            <a:pPr marL="0" indent="0">
              <a:buNone/>
            </a:pPr>
            <a:r>
              <a:rPr lang="en-US" sz="1400" dirty="0"/>
              <a:t>Emergency Medicine</a:t>
            </a:r>
          </a:p>
          <a:p>
            <a:pPr marL="0" indent="0">
              <a:buNone/>
            </a:pPr>
            <a:endParaRPr lang="en-US" sz="1400" dirty="0"/>
          </a:p>
          <a:p>
            <a:pPr marL="0" indent="0">
              <a:buNone/>
            </a:pPr>
            <a:r>
              <a:rPr lang="en-US" sz="1400" dirty="0"/>
              <a:t>Key educator for the Specialty Care Clerkship</a:t>
            </a:r>
          </a:p>
          <a:p>
            <a:pPr marL="0" indent="0">
              <a:buNone/>
            </a:pPr>
            <a:r>
              <a:rPr lang="en-US" sz="1400" dirty="0"/>
              <a:t>“Provides guidance and supervision”</a:t>
            </a:r>
          </a:p>
          <a:p>
            <a:pPr marL="0" indent="0">
              <a:buNone/>
            </a:pPr>
            <a:r>
              <a:rPr lang="en-US" sz="1400" dirty="0"/>
              <a:t>“Outstanding essential educator in the clinical setting”</a:t>
            </a:r>
          </a:p>
          <a:p>
            <a:pPr marL="0" indent="0">
              <a:buNone/>
            </a:pPr>
            <a:r>
              <a:rPr lang="en-US" sz="1400" dirty="0"/>
              <a:t>Core faculty member teaching suture skills to the students each month</a:t>
            </a:r>
          </a:p>
        </p:txBody>
      </p:sp>
      <p:pic>
        <p:nvPicPr>
          <p:cNvPr id="5" name="Picture 4"/>
          <p:cNvPicPr>
            <a:picLocks noChangeAspect="1"/>
          </p:cNvPicPr>
          <p:nvPr/>
        </p:nvPicPr>
        <p:blipFill>
          <a:blip r:embed="rId3"/>
          <a:stretch>
            <a:fillRect/>
          </a:stretch>
        </p:blipFill>
        <p:spPr>
          <a:xfrm>
            <a:off x="529797" y="210854"/>
            <a:ext cx="2143125" cy="2143125"/>
          </a:xfrm>
          <a:prstGeom prst="rect">
            <a:avLst/>
          </a:prstGeom>
        </p:spPr>
      </p:pic>
      <p:pic>
        <p:nvPicPr>
          <p:cNvPr id="4098" name="Picture 2">
            <a:extLst>
              <a:ext uri="{FF2B5EF4-FFF2-40B4-BE49-F238E27FC236}">
                <a16:creationId xmlns:a16="http://schemas.microsoft.com/office/drawing/2014/main" id="{60367F3C-B65B-177B-CAB3-CD3CEB466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599" y="210855"/>
            <a:ext cx="3080236" cy="25050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74ABD0B-30E4-1CAE-6AD4-CA126E9A3A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1161" y="210854"/>
            <a:ext cx="3080236" cy="250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93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8544-9E02-4525-99A4-70CDA0EFD3AC}"/>
              </a:ext>
            </a:extLst>
          </p:cNvPr>
          <p:cNvSpPr>
            <a:spLocks noGrp="1"/>
          </p:cNvSpPr>
          <p:nvPr>
            <p:ph type="title"/>
          </p:nvPr>
        </p:nvSpPr>
        <p:spPr/>
        <p:txBody>
          <a:bodyPr/>
          <a:lstStyle/>
          <a:p>
            <a:r>
              <a:rPr lang="en-US" dirty="0"/>
              <a:t>Awards Committee</a:t>
            </a:r>
          </a:p>
        </p:txBody>
      </p:sp>
      <p:sp>
        <p:nvSpPr>
          <p:cNvPr id="3" name="Content Placeholder 2">
            <a:extLst>
              <a:ext uri="{FF2B5EF4-FFF2-40B4-BE49-F238E27FC236}">
                <a16:creationId xmlns:a16="http://schemas.microsoft.com/office/drawing/2014/main" id="{23C3652A-9359-425B-A18F-EB254FE054A6}"/>
              </a:ext>
            </a:extLst>
          </p:cNvPr>
          <p:cNvSpPr>
            <a:spLocks noGrp="1"/>
          </p:cNvSpPr>
          <p:nvPr>
            <p:ph idx="1"/>
          </p:nvPr>
        </p:nvSpPr>
        <p:spPr>
          <a:xfrm>
            <a:off x="3869268" y="864107"/>
            <a:ext cx="7315200" cy="5453565"/>
          </a:xfrm>
        </p:spPr>
        <p:txBody>
          <a:bodyPr>
            <a:normAutofit fontScale="92500" lnSpcReduction="20000"/>
          </a:bodyPr>
          <a:lstStyle/>
          <a:p>
            <a:pPr fontAlgn="base"/>
            <a:r>
              <a:rPr lang="en-US" dirty="0"/>
              <a:t>Thuy Bui</a:t>
            </a:r>
          </a:p>
          <a:p>
            <a:pPr fontAlgn="base"/>
            <a:r>
              <a:rPr lang="en-US" dirty="0"/>
              <a:t>Raquel Buranosky </a:t>
            </a:r>
          </a:p>
          <a:p>
            <a:pPr fontAlgn="base"/>
            <a:r>
              <a:rPr lang="en-US" dirty="0"/>
              <a:t>Alda Gonzaga</a:t>
            </a:r>
          </a:p>
          <a:p>
            <a:pPr fontAlgn="base"/>
            <a:r>
              <a:rPr lang="en-US" dirty="0"/>
              <a:t>Paul “Kip” Kinchington</a:t>
            </a:r>
          </a:p>
          <a:p>
            <a:pPr fontAlgn="base"/>
            <a:r>
              <a:rPr lang="en-US" dirty="0"/>
              <a:t>Cynthia Lance-Jones</a:t>
            </a:r>
          </a:p>
          <a:p>
            <a:pPr fontAlgn="base"/>
            <a:r>
              <a:rPr lang="en-US" dirty="0"/>
              <a:t>John Maier</a:t>
            </a:r>
          </a:p>
          <a:p>
            <a:pPr fontAlgn="base"/>
            <a:r>
              <a:rPr lang="en-US" dirty="0"/>
              <a:t>Robin Maier</a:t>
            </a:r>
          </a:p>
          <a:p>
            <a:pPr fontAlgn="base"/>
            <a:r>
              <a:rPr lang="en-US" dirty="0"/>
              <a:t>Jason Rosenstock</a:t>
            </a:r>
          </a:p>
          <a:p>
            <a:pPr fontAlgn="base"/>
            <a:r>
              <a:rPr lang="en-US" dirty="0"/>
              <a:t>Richard Steinman</a:t>
            </a:r>
          </a:p>
          <a:p>
            <a:pPr fontAlgn="base"/>
            <a:r>
              <a:rPr lang="en-US" dirty="0"/>
              <a:t>Steve Truschel</a:t>
            </a:r>
          </a:p>
          <a:p>
            <a:pPr fontAlgn="base"/>
            <a:r>
              <a:rPr lang="en-US" dirty="0"/>
              <a:t>Eloho Ufomata</a:t>
            </a:r>
          </a:p>
          <a:p>
            <a:pPr fontAlgn="base"/>
            <a:r>
              <a:rPr lang="en-US" dirty="0"/>
              <a:t>Evan “Jake” Waxman</a:t>
            </a:r>
          </a:p>
          <a:p>
            <a:pPr fontAlgn="base"/>
            <a:r>
              <a:rPr lang="en-US" dirty="0"/>
              <a:t>Bill Yates</a:t>
            </a:r>
          </a:p>
          <a:p>
            <a:pPr fontAlgn="base"/>
            <a:r>
              <a:rPr lang="en-US" dirty="0"/>
              <a:t>MS3:  Georgann Booth</a:t>
            </a:r>
          </a:p>
          <a:p>
            <a:pPr fontAlgn="base"/>
            <a:r>
              <a:rPr lang="en-US" dirty="0"/>
              <a:t>MS4s:  Sharon Ashok, Nikita Desai</a:t>
            </a:r>
          </a:p>
        </p:txBody>
      </p:sp>
      <p:sp>
        <p:nvSpPr>
          <p:cNvPr id="5" name="32-Point Star 4"/>
          <p:cNvSpPr/>
          <p:nvPr/>
        </p:nvSpPr>
        <p:spPr>
          <a:xfrm>
            <a:off x="8409909" y="2363653"/>
            <a:ext cx="1587511" cy="1524000"/>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orbel" panose="020B0503020204020204"/>
                <a:ea typeface="+mn-ea"/>
                <a:cs typeface="+mn-cs"/>
              </a:rPr>
              <a:t>74</a:t>
            </a:r>
            <a:endParaRPr kumimoji="0" lang="en-US" sz="1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6" name="Rectangle 5"/>
          <p:cNvSpPr/>
          <p:nvPr/>
        </p:nvSpPr>
        <p:spPr>
          <a:xfrm>
            <a:off x="7670233" y="1655767"/>
            <a:ext cx="3066865"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FAB900"/>
                  </a:solidFill>
                  <a:prstDash val="solid"/>
                </a:ln>
                <a:solidFill>
                  <a:srgbClr val="FAB900">
                    <a:lumMod val="40000"/>
                    <a:lumOff val="60000"/>
                  </a:srgbClr>
                </a:solidFill>
                <a:effectLst/>
                <a:uLnTx/>
                <a:uFillTx/>
                <a:latin typeface="Corbel" panose="020B0503020204020204"/>
                <a:ea typeface="+mn-ea"/>
                <a:cs typeface="+mn-cs"/>
              </a:rPr>
              <a:t>Nominations</a:t>
            </a:r>
            <a:endParaRPr kumimoji="0" lang="en-US" sz="5400" b="1" i="0" u="none" strike="noStrike" kern="1200" cap="none" spc="0" normalizeH="0" baseline="0" noProof="0" dirty="0">
              <a:ln w="22225">
                <a:solidFill>
                  <a:srgbClr val="FAB900"/>
                </a:solidFill>
                <a:prstDash val="solid"/>
              </a:ln>
              <a:solidFill>
                <a:srgbClr val="FAB900">
                  <a:lumMod val="40000"/>
                  <a:lumOff val="6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00594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Clerkship Preceptor</a:t>
            </a:r>
            <a:br>
              <a:rPr lang="en-US" dirty="0"/>
            </a:br>
            <a:r>
              <a:rPr lang="en-US" dirty="0"/>
              <a:t>of the Year</a:t>
            </a:r>
            <a:br>
              <a:rPr lang="en-US" dirty="0"/>
            </a:br>
            <a:r>
              <a:rPr lang="en-US" dirty="0"/>
              <a:t>Award</a:t>
            </a:r>
          </a:p>
        </p:txBody>
      </p:sp>
      <p:sp>
        <p:nvSpPr>
          <p:cNvPr id="6" name="Content Placeholder 5"/>
          <p:cNvSpPr>
            <a:spLocks noGrp="1"/>
          </p:cNvSpPr>
          <p:nvPr>
            <p:ph sz="half" idx="1"/>
          </p:nvPr>
        </p:nvSpPr>
        <p:spPr>
          <a:xfrm>
            <a:off x="3867912" y="2845298"/>
            <a:ext cx="3474720" cy="4504022"/>
          </a:xfrm>
        </p:spPr>
        <p:txBody>
          <a:bodyPr anchor="t"/>
          <a:lstStyle/>
          <a:p>
            <a:pPr marL="0" indent="0">
              <a:buNone/>
            </a:pPr>
            <a:r>
              <a:rPr lang="en-US" sz="2400" b="1" u="sng" dirty="0" err="1"/>
              <a:t>Tawfiq</a:t>
            </a:r>
            <a:r>
              <a:rPr lang="en-US" sz="2400" b="1" u="sng" dirty="0"/>
              <a:t> Al-</a:t>
            </a:r>
            <a:r>
              <a:rPr lang="en-US" sz="2400" b="1" u="sng" dirty="0" err="1"/>
              <a:t>Lahham</a:t>
            </a:r>
            <a:r>
              <a:rPr lang="en-US" sz="2400" b="1" u="sng" dirty="0"/>
              <a:t>, MD</a:t>
            </a:r>
          </a:p>
          <a:p>
            <a:pPr marL="0" indent="0">
              <a:buNone/>
            </a:pPr>
            <a:r>
              <a:rPr lang="en-US" sz="1400" dirty="0"/>
              <a:t>Neurology</a:t>
            </a:r>
          </a:p>
          <a:p>
            <a:pPr marL="0" indent="0">
              <a:buNone/>
            </a:pPr>
            <a:endParaRPr lang="en-US" sz="1400" dirty="0"/>
          </a:p>
          <a:p>
            <a:pPr marL="0" indent="0">
              <a:buNone/>
            </a:pPr>
            <a:r>
              <a:rPr lang="en-US" sz="1400" dirty="0"/>
              <a:t>Teaches in all aspects of Neurology Clerkship and frequently volunteers for additional activities</a:t>
            </a:r>
          </a:p>
          <a:p>
            <a:pPr marL="0" indent="0">
              <a:buNone/>
            </a:pPr>
            <a:r>
              <a:rPr lang="en-US" sz="1400" dirty="0"/>
              <a:t>“Great teacher; extremely involved”</a:t>
            </a:r>
          </a:p>
          <a:p>
            <a:pPr marL="0" indent="0">
              <a:buNone/>
            </a:pPr>
            <a:r>
              <a:rPr lang="en-US" sz="1400" dirty="0"/>
              <a:t>“Very generous with time and dedication to students’ learning”</a:t>
            </a:r>
          </a:p>
          <a:p>
            <a:pPr marL="0" indent="0">
              <a:buNone/>
            </a:pPr>
            <a:r>
              <a:rPr lang="en-US" sz="1400" dirty="0"/>
              <a:t>“Effective style of teaching”</a:t>
            </a:r>
          </a:p>
          <a:p>
            <a:pPr marL="0" indent="0">
              <a:buNone/>
            </a:pPr>
            <a:r>
              <a:rPr lang="en-US" sz="1400" dirty="0"/>
              <a:t>“Appreciated his patience and overall enthusiasm”</a:t>
            </a:r>
          </a:p>
          <a:p>
            <a:pPr marL="0" indent="0">
              <a:buNone/>
            </a:pPr>
            <a:endParaRPr lang="en-US" sz="1400" dirty="0"/>
          </a:p>
        </p:txBody>
      </p:sp>
      <p:sp>
        <p:nvSpPr>
          <p:cNvPr id="7" name="Content Placeholder 6"/>
          <p:cNvSpPr>
            <a:spLocks noGrp="1"/>
          </p:cNvSpPr>
          <p:nvPr>
            <p:ph sz="half" idx="2"/>
          </p:nvPr>
        </p:nvSpPr>
        <p:spPr>
          <a:xfrm>
            <a:off x="7731034" y="2830079"/>
            <a:ext cx="3775166" cy="3485811"/>
          </a:xfrm>
        </p:spPr>
        <p:txBody>
          <a:bodyPr anchor="t"/>
          <a:lstStyle/>
          <a:p>
            <a:pPr marL="0" indent="0">
              <a:buNone/>
            </a:pPr>
            <a:r>
              <a:rPr lang="en-US" sz="2400" b="1" u="sng" dirty="0"/>
              <a:t>Vaishali Schuchert, MD</a:t>
            </a:r>
          </a:p>
          <a:p>
            <a:pPr marL="0" indent="0">
              <a:buNone/>
            </a:pPr>
            <a:r>
              <a:rPr lang="en-US" sz="1400" dirty="0"/>
              <a:t>Surgery</a:t>
            </a:r>
          </a:p>
          <a:p>
            <a:pPr marL="0" indent="0">
              <a:buNone/>
            </a:pPr>
            <a:endParaRPr lang="en-US" sz="1400" dirty="0"/>
          </a:p>
          <a:p>
            <a:pPr marL="0" indent="0">
              <a:buNone/>
            </a:pPr>
            <a:r>
              <a:rPr lang="en-US" sz="1400" dirty="0"/>
              <a:t>“Spear-headed a substantial transformation of the Surgery Clerkship’</a:t>
            </a:r>
          </a:p>
          <a:p>
            <a:pPr marL="0" indent="0">
              <a:buNone/>
            </a:pPr>
            <a:r>
              <a:rPr lang="en-US" sz="1400" dirty="0"/>
              <a:t>Highly committed to medical students, the clerkship, and Medical School Mission</a:t>
            </a:r>
          </a:p>
          <a:p>
            <a:pPr marL="0" indent="0">
              <a:buNone/>
            </a:pPr>
            <a:r>
              <a:rPr lang="en-US" sz="1400" dirty="0"/>
              <a:t>“Organized, insightful, and innovative”</a:t>
            </a:r>
          </a:p>
          <a:p>
            <a:pPr marL="0" indent="0">
              <a:buNone/>
            </a:pPr>
            <a:r>
              <a:rPr lang="en-US" sz="1400" dirty="0"/>
              <a:t>“Energy and commitment are truly inspirational”</a:t>
            </a:r>
          </a:p>
        </p:txBody>
      </p:sp>
      <p:pic>
        <p:nvPicPr>
          <p:cNvPr id="5" name="Picture 4"/>
          <p:cNvPicPr>
            <a:picLocks noChangeAspect="1"/>
          </p:cNvPicPr>
          <p:nvPr/>
        </p:nvPicPr>
        <p:blipFill>
          <a:blip r:embed="rId3"/>
          <a:stretch>
            <a:fillRect/>
          </a:stretch>
        </p:blipFill>
        <p:spPr>
          <a:xfrm>
            <a:off x="529797" y="210854"/>
            <a:ext cx="2143125" cy="2143125"/>
          </a:xfrm>
          <a:prstGeom prst="rect">
            <a:avLst/>
          </a:prstGeom>
        </p:spPr>
      </p:pic>
      <p:pic>
        <p:nvPicPr>
          <p:cNvPr id="3076" name="Picture 4" descr="Tawfiq Al-Lahham, MD">
            <a:extLst>
              <a:ext uri="{FF2B5EF4-FFF2-40B4-BE49-F238E27FC236}">
                <a16:creationId xmlns:a16="http://schemas.microsoft.com/office/drawing/2014/main" id="{6BD4017E-F369-E4E7-89C5-FE77E0872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3941" y="217417"/>
            <a:ext cx="2947482" cy="24992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54A504B-5428-67EA-E66A-73D15B015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271" y="217417"/>
            <a:ext cx="3254037" cy="2499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180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 for Excellence </a:t>
            </a:r>
            <a:br>
              <a:rPr lang="en-US" dirty="0"/>
            </a:br>
            <a:r>
              <a:rPr lang="en-US" dirty="0"/>
              <a:t>in Clinical </a:t>
            </a:r>
            <a:r>
              <a:rPr lang="en-US" dirty="0" err="1"/>
              <a:t>Precepting</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sz="4500" b="1" u="sng" dirty="0"/>
              <a:t>Background:</a:t>
            </a:r>
          </a:p>
          <a:p>
            <a:r>
              <a:rPr lang="en-US" sz="3200" dirty="0"/>
              <a:t>Established 2004</a:t>
            </a:r>
          </a:p>
          <a:p>
            <a:r>
              <a:rPr lang="en-US" sz="3200" dirty="0"/>
              <a:t>recognizes faculty who consistently provide outstanding clinical instruction in a community setting</a:t>
            </a:r>
          </a:p>
          <a:p>
            <a:pPr marL="0" indent="0">
              <a:buNone/>
            </a:pPr>
            <a:endParaRPr lang="en-US" sz="6000" dirty="0"/>
          </a:p>
          <a:p>
            <a:pPr marL="0" indent="0">
              <a:buNone/>
            </a:pPr>
            <a:r>
              <a:rPr lang="en-US" sz="4500" b="1" u="sng" dirty="0"/>
              <a:t>Past Winners:</a:t>
            </a:r>
          </a:p>
          <a:p>
            <a:r>
              <a:rPr lang="en-US" sz="2900" dirty="0"/>
              <a:t>Wahba, Chu, Holst, Busis, Butler, Sauereisen, Weinkle, Zimmerman, etc.</a:t>
            </a:r>
          </a:p>
          <a:p>
            <a:endParaRPr lang="en-US" sz="4400" dirty="0"/>
          </a:p>
          <a:p>
            <a:endParaRPr lang="en-US" sz="4400" dirty="0"/>
          </a:p>
          <a:p>
            <a:pPr marL="0" indent="0">
              <a:buNone/>
            </a:pPr>
            <a:r>
              <a:rPr lang="en-US" sz="3600" dirty="0"/>
              <a:t>And this </a:t>
            </a:r>
            <a:r>
              <a:rPr lang="en-US" sz="3600"/>
              <a:t>year’s winners are….</a:t>
            </a:r>
            <a:endParaRPr lang="en-US" sz="3600" dirty="0"/>
          </a:p>
        </p:txBody>
      </p:sp>
    </p:spTree>
    <p:extLst>
      <p:ext uri="{BB962C8B-B14F-4D97-AF65-F5344CB8AC3E}">
        <p14:creationId xmlns:p14="http://schemas.microsoft.com/office/powerpoint/2010/main" val="3576417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 for Excellence </a:t>
            </a:r>
            <a:br>
              <a:rPr lang="en-US" dirty="0"/>
            </a:br>
            <a:r>
              <a:rPr lang="en-US" dirty="0"/>
              <a:t>in Clinical </a:t>
            </a:r>
            <a:r>
              <a:rPr lang="en-US" dirty="0" err="1"/>
              <a:t>Precepting</a:t>
            </a:r>
            <a:endParaRPr lang="en-US" dirty="0"/>
          </a:p>
        </p:txBody>
      </p:sp>
      <p:sp>
        <p:nvSpPr>
          <p:cNvPr id="3" name="Content Placeholder 2"/>
          <p:cNvSpPr>
            <a:spLocks noGrp="1"/>
          </p:cNvSpPr>
          <p:nvPr>
            <p:ph idx="1"/>
          </p:nvPr>
        </p:nvSpPr>
        <p:spPr>
          <a:xfrm>
            <a:off x="3869268" y="864108"/>
            <a:ext cx="5065109" cy="5120640"/>
          </a:xfrm>
        </p:spPr>
        <p:txBody>
          <a:bodyPr>
            <a:normAutofit lnSpcReduction="10000"/>
          </a:bodyPr>
          <a:lstStyle/>
          <a:p>
            <a:pPr marL="0" indent="0">
              <a:buNone/>
            </a:pPr>
            <a:r>
              <a:rPr lang="en-US" sz="4500" b="1" u="sng" dirty="0"/>
              <a:t>April </a:t>
            </a:r>
            <a:r>
              <a:rPr lang="en-US" sz="4500" b="1" u="sng" dirty="0" err="1"/>
              <a:t>Dunmyre</a:t>
            </a:r>
            <a:r>
              <a:rPr lang="en-US" sz="4500" b="1" u="sng" dirty="0"/>
              <a:t>, DO</a:t>
            </a:r>
          </a:p>
          <a:p>
            <a:pPr marL="0" indent="0">
              <a:buNone/>
            </a:pPr>
            <a:r>
              <a:rPr lang="en-US" sz="2600" dirty="0"/>
              <a:t>Obstetrics, Gynecology and </a:t>
            </a:r>
          </a:p>
          <a:p>
            <a:pPr marL="0" indent="0">
              <a:buNone/>
            </a:pPr>
            <a:r>
              <a:rPr lang="en-US" sz="2600" dirty="0"/>
              <a:t>Reproductive Sciences</a:t>
            </a:r>
          </a:p>
          <a:p>
            <a:pPr marL="0" indent="0">
              <a:buNone/>
            </a:pPr>
            <a:endParaRPr lang="en-US" sz="3200" dirty="0"/>
          </a:p>
          <a:p>
            <a:r>
              <a:rPr lang="en-US" sz="2100" dirty="0"/>
              <a:t>Has served as Assistant Clerkship Director over the past 1.5 years</a:t>
            </a:r>
          </a:p>
          <a:p>
            <a:r>
              <a:rPr lang="en-US" sz="2100" dirty="0"/>
              <a:t>“Does it all – clinic, major surgical cases, and obstetrical call”</a:t>
            </a:r>
          </a:p>
          <a:p>
            <a:r>
              <a:rPr lang="en-US" sz="2100" dirty="0"/>
              <a:t>“Provides valuable stability”</a:t>
            </a:r>
          </a:p>
          <a:p>
            <a:r>
              <a:rPr lang="en-US" sz="2100" dirty="0"/>
              <a:t>“Takes time to precept both in clinic and operating room”</a:t>
            </a:r>
          </a:p>
          <a:p>
            <a:r>
              <a:rPr lang="en-US" sz="2100" dirty="0"/>
              <a:t>Currently has 100% rating from students</a:t>
            </a:r>
          </a:p>
          <a:p>
            <a:endParaRPr lang="en-US" sz="2100" dirty="0"/>
          </a:p>
        </p:txBody>
      </p:sp>
      <p:pic>
        <p:nvPicPr>
          <p:cNvPr id="4" name="Picture 3"/>
          <p:cNvPicPr>
            <a:picLocks noChangeAspect="1"/>
          </p:cNvPicPr>
          <p:nvPr/>
        </p:nvPicPr>
        <p:blipFill>
          <a:blip r:embed="rId3"/>
          <a:stretch>
            <a:fillRect/>
          </a:stretch>
        </p:blipFill>
        <p:spPr>
          <a:xfrm>
            <a:off x="9351993" y="3054862"/>
            <a:ext cx="2143125" cy="2143125"/>
          </a:xfrm>
          <a:prstGeom prst="rect">
            <a:avLst/>
          </a:prstGeom>
        </p:spPr>
      </p:pic>
      <p:pic>
        <p:nvPicPr>
          <p:cNvPr id="6" name="Picture 5">
            <a:extLst>
              <a:ext uri="{FF2B5EF4-FFF2-40B4-BE49-F238E27FC236}">
                <a16:creationId xmlns:a16="http://schemas.microsoft.com/office/drawing/2014/main" id="{2E332416-030A-B9FE-C0BF-FCE7E88D68B6}"/>
              </a:ext>
            </a:extLst>
          </p:cNvPr>
          <p:cNvPicPr>
            <a:picLocks noChangeAspect="1"/>
          </p:cNvPicPr>
          <p:nvPr/>
        </p:nvPicPr>
        <p:blipFill>
          <a:blip r:embed="rId4"/>
          <a:stretch>
            <a:fillRect/>
          </a:stretch>
        </p:blipFill>
        <p:spPr>
          <a:xfrm>
            <a:off x="8934377" y="490893"/>
            <a:ext cx="2913292" cy="2440789"/>
          </a:xfrm>
          <a:prstGeom prst="rect">
            <a:avLst/>
          </a:prstGeom>
        </p:spPr>
      </p:pic>
    </p:spTree>
    <p:extLst>
      <p:ext uri="{BB962C8B-B14F-4D97-AF65-F5344CB8AC3E}">
        <p14:creationId xmlns:p14="http://schemas.microsoft.com/office/powerpoint/2010/main" val="544765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 for Excellence </a:t>
            </a:r>
            <a:br>
              <a:rPr lang="en-US" dirty="0"/>
            </a:br>
            <a:r>
              <a:rPr lang="en-US" dirty="0"/>
              <a:t>in Clinical </a:t>
            </a:r>
            <a:r>
              <a:rPr lang="en-US" dirty="0" err="1"/>
              <a:t>Precepting</a:t>
            </a:r>
            <a:endParaRPr lang="en-US" dirty="0"/>
          </a:p>
        </p:txBody>
      </p:sp>
      <p:sp>
        <p:nvSpPr>
          <p:cNvPr id="3" name="Content Placeholder 2"/>
          <p:cNvSpPr>
            <a:spLocks noGrp="1"/>
          </p:cNvSpPr>
          <p:nvPr>
            <p:ph idx="1"/>
          </p:nvPr>
        </p:nvSpPr>
        <p:spPr>
          <a:xfrm>
            <a:off x="3869268" y="864108"/>
            <a:ext cx="5455433" cy="5120640"/>
          </a:xfrm>
        </p:spPr>
        <p:txBody>
          <a:bodyPr>
            <a:normAutofit/>
          </a:bodyPr>
          <a:lstStyle/>
          <a:p>
            <a:pPr marL="0" indent="0">
              <a:buNone/>
            </a:pPr>
            <a:r>
              <a:rPr lang="en-US" sz="4500" b="1" u="sng" dirty="0"/>
              <a:t>Natalie Gentile, MD</a:t>
            </a:r>
          </a:p>
          <a:p>
            <a:pPr marL="0" indent="0">
              <a:buNone/>
            </a:pPr>
            <a:r>
              <a:rPr lang="en-US" sz="3200" dirty="0"/>
              <a:t>Family Medicine</a:t>
            </a:r>
          </a:p>
          <a:p>
            <a:pPr marL="0" indent="0">
              <a:buNone/>
            </a:pPr>
            <a:endParaRPr lang="en-US" sz="3200" dirty="0"/>
          </a:p>
          <a:p>
            <a:r>
              <a:rPr lang="en-US" sz="2100" dirty="0"/>
              <a:t>Teaches FM didactic sessions</a:t>
            </a:r>
          </a:p>
          <a:p>
            <a:r>
              <a:rPr lang="en-US" sz="2100" dirty="0"/>
              <a:t>“Teaches medical students with enthusiasm and creativity”</a:t>
            </a:r>
          </a:p>
          <a:p>
            <a:r>
              <a:rPr lang="en-US" sz="2100" dirty="0"/>
              <a:t>“Gives insight into broad spectrum Family Medicine and Lifestyle Medicine”</a:t>
            </a:r>
          </a:p>
          <a:p>
            <a:r>
              <a:rPr lang="en-US" sz="2100" dirty="0"/>
              <a:t>Rated as among the best of preceptors</a:t>
            </a:r>
          </a:p>
          <a:p>
            <a:pPr marL="0" indent="0">
              <a:buNone/>
            </a:pPr>
            <a:endParaRPr lang="en-US" sz="2100" dirty="0"/>
          </a:p>
          <a:p>
            <a:pPr marL="0" indent="0">
              <a:buNone/>
            </a:pPr>
            <a:endParaRPr lang="en-US" sz="4500" b="1" u="sng" dirty="0"/>
          </a:p>
        </p:txBody>
      </p:sp>
      <p:pic>
        <p:nvPicPr>
          <p:cNvPr id="4" name="Picture 3"/>
          <p:cNvPicPr>
            <a:picLocks noChangeAspect="1"/>
          </p:cNvPicPr>
          <p:nvPr/>
        </p:nvPicPr>
        <p:blipFill>
          <a:blip r:embed="rId3"/>
          <a:stretch>
            <a:fillRect/>
          </a:stretch>
        </p:blipFill>
        <p:spPr>
          <a:xfrm>
            <a:off x="9324701" y="3832790"/>
            <a:ext cx="2143125" cy="2143125"/>
          </a:xfrm>
          <a:prstGeom prst="rect">
            <a:avLst/>
          </a:prstGeom>
        </p:spPr>
      </p:pic>
      <p:pic>
        <p:nvPicPr>
          <p:cNvPr id="1030" name="Picture 6" descr="Photo">
            <a:extLst>
              <a:ext uri="{FF2B5EF4-FFF2-40B4-BE49-F238E27FC236}">
                <a16:creationId xmlns:a16="http://schemas.microsoft.com/office/drawing/2014/main" id="{614E45AF-11BC-6EE6-4CC7-8C85F6667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3067" y="731544"/>
            <a:ext cx="1940976" cy="283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367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Outstanding Early Career Educator Award</a:t>
            </a:r>
          </a:p>
        </p:txBody>
      </p:sp>
      <p:sp>
        <p:nvSpPr>
          <p:cNvPr id="3" name="Content Placeholder 2"/>
          <p:cNvSpPr>
            <a:spLocks noGrp="1"/>
          </p:cNvSpPr>
          <p:nvPr>
            <p:ph idx="1"/>
          </p:nvPr>
        </p:nvSpPr>
        <p:spPr/>
        <p:txBody>
          <a:bodyPr/>
          <a:lstStyle/>
          <a:p>
            <a:pPr marL="0" indent="0">
              <a:buNone/>
            </a:pPr>
            <a:r>
              <a:rPr lang="en-US" sz="2800" b="1" u="sng" dirty="0"/>
              <a:t>Background:</a:t>
            </a:r>
          </a:p>
          <a:p>
            <a:r>
              <a:rPr lang="en-US" dirty="0"/>
              <a:t>Established 2017</a:t>
            </a:r>
          </a:p>
          <a:p>
            <a:r>
              <a:rPr lang="en-US" dirty="0"/>
              <a:t>meant to honor junior faculty who have demonstrated excellence and promise as educators in the UPSOM curriculum</a:t>
            </a:r>
          </a:p>
          <a:p>
            <a:pPr marL="0" indent="0">
              <a:buNone/>
            </a:pPr>
            <a:endParaRPr lang="en-US" dirty="0"/>
          </a:p>
          <a:p>
            <a:pPr marL="0" indent="0">
              <a:buNone/>
            </a:pPr>
            <a:r>
              <a:rPr lang="en-US" sz="3200" b="1" u="sng" dirty="0"/>
              <a:t>Past Winners:</a:t>
            </a:r>
          </a:p>
          <a:p>
            <a:r>
              <a:rPr lang="en-US" dirty="0"/>
              <a:t>Vanderberg, Dakroub, Klein, Szymusiak, Ufomata</a:t>
            </a:r>
          </a:p>
          <a:p>
            <a:endParaRPr lang="en-US" dirty="0"/>
          </a:p>
          <a:p>
            <a:pPr marL="0" indent="0">
              <a:buNone/>
            </a:pPr>
            <a:r>
              <a:rPr lang="en-US" dirty="0"/>
              <a:t>And this year’s winner is….</a:t>
            </a:r>
          </a:p>
          <a:p>
            <a:pPr marL="0" indent="0">
              <a:buNone/>
            </a:pPr>
            <a:endParaRPr lang="en-US" dirty="0"/>
          </a:p>
        </p:txBody>
      </p:sp>
    </p:spTree>
    <p:extLst>
      <p:ext uri="{BB962C8B-B14F-4D97-AF65-F5344CB8AC3E}">
        <p14:creationId xmlns:p14="http://schemas.microsoft.com/office/powerpoint/2010/main" val="203420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Outstanding Early Career Educator Award</a:t>
            </a:r>
          </a:p>
        </p:txBody>
      </p:sp>
      <p:sp>
        <p:nvSpPr>
          <p:cNvPr id="3" name="Content Placeholder 2"/>
          <p:cNvSpPr>
            <a:spLocks noGrp="1"/>
          </p:cNvSpPr>
          <p:nvPr>
            <p:ph idx="1"/>
          </p:nvPr>
        </p:nvSpPr>
        <p:spPr>
          <a:xfrm>
            <a:off x="3869269" y="864107"/>
            <a:ext cx="5493978" cy="5492527"/>
          </a:xfrm>
        </p:spPr>
        <p:txBody>
          <a:bodyPr anchor="t">
            <a:normAutofit/>
          </a:bodyPr>
          <a:lstStyle/>
          <a:p>
            <a:pPr marL="0" indent="0">
              <a:buNone/>
            </a:pPr>
            <a:r>
              <a:rPr lang="en-US" sz="4500" b="1" u="sng" dirty="0"/>
              <a:t>Lydia Strattan, PhD</a:t>
            </a:r>
          </a:p>
          <a:p>
            <a:pPr marL="0" indent="0">
              <a:buNone/>
            </a:pPr>
            <a:r>
              <a:rPr lang="en-US" sz="2400" dirty="0"/>
              <a:t>Pathology</a:t>
            </a:r>
          </a:p>
          <a:p>
            <a:pPr marL="0" indent="0">
              <a:buNone/>
            </a:pPr>
            <a:endParaRPr lang="en-US" sz="3200" dirty="0"/>
          </a:p>
          <a:p>
            <a:r>
              <a:rPr lang="en-US" sz="1900" dirty="0"/>
              <a:t>Incredible faculty lead for Anatomy within 3RC</a:t>
            </a:r>
          </a:p>
          <a:p>
            <a:r>
              <a:rPr lang="en-US" sz="1900" dirty="0"/>
              <a:t>Created intentional coursework design and structured lab instruction</a:t>
            </a:r>
          </a:p>
          <a:p>
            <a:r>
              <a:rPr lang="en-US" sz="1900" dirty="0"/>
              <a:t>Went from 8 weeks (legacy) to 3 weeks of Anatomy – was able to ensure students receive the most critical information</a:t>
            </a:r>
          </a:p>
          <a:p>
            <a:r>
              <a:rPr lang="en-US" sz="1900" dirty="0"/>
              <a:t>Built trust with students</a:t>
            </a:r>
          </a:p>
          <a:p>
            <a:r>
              <a:rPr lang="en-US" sz="1900" dirty="0"/>
              <a:t>Receptive to student feedback</a:t>
            </a:r>
          </a:p>
          <a:p>
            <a:r>
              <a:rPr lang="en-US" sz="1900" dirty="0"/>
              <a:t>Achieved outstanding success as an instructor</a:t>
            </a:r>
          </a:p>
        </p:txBody>
      </p:sp>
      <p:pic>
        <p:nvPicPr>
          <p:cNvPr id="4" name="Picture 3"/>
          <p:cNvPicPr>
            <a:picLocks noChangeAspect="1"/>
          </p:cNvPicPr>
          <p:nvPr/>
        </p:nvPicPr>
        <p:blipFill>
          <a:blip r:embed="rId3"/>
          <a:stretch>
            <a:fillRect/>
          </a:stretch>
        </p:blipFill>
        <p:spPr>
          <a:xfrm>
            <a:off x="9363246" y="4213510"/>
            <a:ext cx="2143125" cy="2143125"/>
          </a:xfrm>
          <a:prstGeom prst="rect">
            <a:avLst/>
          </a:prstGeom>
        </p:spPr>
      </p:pic>
      <p:pic>
        <p:nvPicPr>
          <p:cNvPr id="2050" name="Picture 2" descr="Portrait of Dr. Strattan">
            <a:extLst>
              <a:ext uri="{FF2B5EF4-FFF2-40B4-BE49-F238E27FC236}">
                <a16:creationId xmlns:a16="http://schemas.microsoft.com/office/drawing/2014/main" id="{7FE02C8F-2FC0-F98A-C18C-C85BC2E841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8617" y="231648"/>
            <a:ext cx="2950464" cy="260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448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Outstanding Staff Contributions to the Curriculum</a:t>
            </a:r>
          </a:p>
        </p:txBody>
      </p:sp>
      <p:sp>
        <p:nvSpPr>
          <p:cNvPr id="3" name="Content Placeholder 2"/>
          <p:cNvSpPr>
            <a:spLocks noGrp="1"/>
          </p:cNvSpPr>
          <p:nvPr>
            <p:ph idx="1"/>
          </p:nvPr>
        </p:nvSpPr>
        <p:spPr/>
        <p:txBody>
          <a:bodyPr>
            <a:normAutofit/>
          </a:bodyPr>
          <a:lstStyle/>
          <a:p>
            <a:pPr marL="0" indent="0">
              <a:buNone/>
            </a:pPr>
            <a:r>
              <a:rPr lang="en-US" sz="2800" b="1" u="sng" dirty="0"/>
              <a:t>Background:</a:t>
            </a:r>
          </a:p>
          <a:p>
            <a:r>
              <a:rPr lang="en-US" dirty="0"/>
              <a:t>Established last year</a:t>
            </a:r>
          </a:p>
          <a:p>
            <a:r>
              <a:rPr lang="en-US" dirty="0"/>
              <a:t>recognizes a current staff member (or team) at any level who has demonstrated leadership and excellence in improving the curriculum at the University of Pittsburgh School of Medicine. </a:t>
            </a:r>
          </a:p>
          <a:p>
            <a:pPr marL="0" indent="0">
              <a:buNone/>
            </a:pPr>
            <a:endParaRPr lang="en-US" dirty="0"/>
          </a:p>
          <a:p>
            <a:pPr marL="0" indent="0">
              <a:buNone/>
            </a:pPr>
            <a:r>
              <a:rPr lang="en-US" sz="3200" b="1" u="sng" dirty="0"/>
              <a:t>Past Winners:</a:t>
            </a:r>
          </a:p>
          <a:p>
            <a:r>
              <a:rPr lang="en-US" dirty="0"/>
              <a:t>Marlynn Haigh; Greg Null</a:t>
            </a:r>
          </a:p>
          <a:p>
            <a:endParaRPr lang="en-US" dirty="0"/>
          </a:p>
          <a:p>
            <a:pPr marL="0" indent="0">
              <a:buNone/>
            </a:pPr>
            <a:endParaRPr lang="en-US" dirty="0"/>
          </a:p>
          <a:p>
            <a:pPr marL="0" indent="0">
              <a:buNone/>
            </a:pPr>
            <a:r>
              <a:rPr lang="en-US" dirty="0"/>
              <a:t>And this year’s winners are….</a:t>
            </a:r>
          </a:p>
          <a:p>
            <a:pPr marL="0" indent="0">
              <a:buNone/>
            </a:pPr>
            <a:endParaRPr lang="en-US" dirty="0"/>
          </a:p>
        </p:txBody>
      </p:sp>
    </p:spTree>
    <p:extLst>
      <p:ext uri="{BB962C8B-B14F-4D97-AF65-F5344CB8AC3E}">
        <p14:creationId xmlns:p14="http://schemas.microsoft.com/office/powerpoint/2010/main" val="3835027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584448" y="729996"/>
            <a:ext cx="5130526" cy="5731764"/>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US" sz="4500" b="1" u="sng" dirty="0"/>
              <a:t>Denise Downs</a:t>
            </a:r>
          </a:p>
          <a:p>
            <a:pPr marL="0" indent="0">
              <a:buFont typeface="Wingdings 2" pitchFamily="18" charset="2"/>
              <a:buNone/>
            </a:pPr>
            <a:r>
              <a:rPr lang="en-US" sz="2400" dirty="0"/>
              <a:t>OMED</a:t>
            </a:r>
          </a:p>
          <a:p>
            <a:pPr marL="0" indent="0">
              <a:buFont typeface="Wingdings 2" pitchFamily="18" charset="2"/>
              <a:buNone/>
            </a:pPr>
            <a:endParaRPr lang="en-US" sz="3200" dirty="0"/>
          </a:p>
          <a:p>
            <a:r>
              <a:rPr lang="en-US" sz="1900" dirty="0"/>
              <a:t>Coordinator for Get Ready for Residency Boot Camp</a:t>
            </a:r>
          </a:p>
          <a:p>
            <a:r>
              <a:rPr lang="en-US" sz="1900" dirty="0"/>
              <a:t>Has 120-150 students and is a logistical juggernaut </a:t>
            </a:r>
          </a:p>
          <a:p>
            <a:r>
              <a:rPr lang="en-US" sz="1900" dirty="0"/>
              <a:t>Extremely organized and handles chaos well</a:t>
            </a:r>
          </a:p>
          <a:p>
            <a:r>
              <a:rPr lang="en-US" sz="1900" dirty="0"/>
              <a:t>“Great reliability while maintaining a smile and calm attitude without complaint or hesitation.”</a:t>
            </a:r>
          </a:p>
          <a:p>
            <a:r>
              <a:rPr lang="en-US" sz="1900" dirty="0"/>
              <a:t>“Glue that holds Boot Camp together”</a:t>
            </a:r>
          </a:p>
          <a:p>
            <a:r>
              <a:rPr lang="en-US" sz="1900" dirty="0"/>
              <a:t>Willingness to help her coworkers in OMED</a:t>
            </a:r>
          </a:p>
          <a:p>
            <a:r>
              <a:rPr lang="en-US" sz="1900" dirty="0"/>
              <a:t>“Consistent, competent, and talented”</a:t>
            </a:r>
          </a:p>
          <a:p>
            <a:endParaRPr lang="en-US" sz="1900" dirty="0"/>
          </a:p>
        </p:txBody>
      </p:sp>
      <p:sp>
        <p:nvSpPr>
          <p:cNvPr id="3" name="Title 2"/>
          <p:cNvSpPr>
            <a:spLocks noGrp="1"/>
          </p:cNvSpPr>
          <p:nvPr>
            <p:ph type="title"/>
          </p:nvPr>
        </p:nvSpPr>
        <p:spPr/>
        <p:txBody>
          <a:bodyPr/>
          <a:lstStyle/>
          <a:p>
            <a:pPr algn="ctr"/>
            <a:r>
              <a:rPr lang="en-US" dirty="0"/>
              <a:t>Award for Outstanding Staff Contributions to the Curriculum</a:t>
            </a:r>
          </a:p>
        </p:txBody>
      </p:sp>
      <p:pic>
        <p:nvPicPr>
          <p:cNvPr id="7" name="Picture 6"/>
          <p:cNvPicPr>
            <a:picLocks noChangeAspect="1"/>
          </p:cNvPicPr>
          <p:nvPr/>
        </p:nvPicPr>
        <p:blipFill>
          <a:blip r:embed="rId3"/>
          <a:stretch>
            <a:fillRect/>
          </a:stretch>
        </p:blipFill>
        <p:spPr>
          <a:xfrm>
            <a:off x="9363246" y="4213510"/>
            <a:ext cx="2143125" cy="2143125"/>
          </a:xfrm>
          <a:prstGeom prst="rect">
            <a:avLst/>
          </a:prstGeom>
        </p:spPr>
      </p:pic>
      <p:pic>
        <p:nvPicPr>
          <p:cNvPr id="4098" name="Picture 2">
            <a:extLst>
              <a:ext uri="{FF2B5EF4-FFF2-40B4-BE49-F238E27FC236}">
                <a16:creationId xmlns:a16="http://schemas.microsoft.com/office/drawing/2014/main" id="{662A589A-77F9-F209-B1D2-A386A665D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4974" y="701040"/>
            <a:ext cx="3439668" cy="264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36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534834" y="624871"/>
            <a:ext cx="5165747" cy="5731764"/>
          </a:xfrm>
          <a:prstGeom prst="rect">
            <a:avLst/>
          </a:prstGeom>
        </p:spPr>
        <p:txBody>
          <a:bodyPr vert="horz" lIns="91440" tIns="45720" rIns="91440" bIns="45720" rtlCol="0" anchor="t">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US" sz="4500" b="1" u="sng" dirty="0"/>
              <a:t>Patti Zahnhausen</a:t>
            </a:r>
          </a:p>
          <a:p>
            <a:pPr marL="0" indent="0">
              <a:buFont typeface="Wingdings 2" pitchFamily="18" charset="2"/>
              <a:buNone/>
            </a:pPr>
            <a:r>
              <a:rPr lang="en-US" sz="2400" dirty="0"/>
              <a:t>Family Medicine</a:t>
            </a:r>
          </a:p>
          <a:p>
            <a:pPr marL="0" indent="0">
              <a:buFont typeface="Wingdings 2" pitchFamily="18" charset="2"/>
              <a:buNone/>
            </a:pPr>
            <a:endParaRPr lang="en-US" sz="3200" dirty="0"/>
          </a:p>
          <a:p>
            <a:r>
              <a:rPr lang="en-US" sz="1900" dirty="0"/>
              <a:t>Coordinates with “integrity, grace, hard work, and excellence”</a:t>
            </a:r>
          </a:p>
          <a:p>
            <a:r>
              <a:rPr lang="en-US" sz="1900" dirty="0"/>
              <a:t>“Strives to make sure learning experiences are professional, feasible and well done”</a:t>
            </a:r>
          </a:p>
          <a:p>
            <a:r>
              <a:rPr lang="en-US" sz="1900" dirty="0"/>
              <a:t>Heading towards retirement and will be greatly missed</a:t>
            </a:r>
          </a:p>
          <a:p>
            <a:r>
              <a:rPr lang="en-US" sz="1900" dirty="0"/>
              <a:t>Has supported Family Medicine for more than 15 years and many years before that in OMED</a:t>
            </a:r>
          </a:p>
          <a:p>
            <a:r>
              <a:rPr lang="en-US" sz="1900" dirty="0"/>
              <a:t>“Keeps faculty on-task and on-time in a respectful manner”</a:t>
            </a:r>
          </a:p>
          <a:p>
            <a:r>
              <a:rPr lang="en-US" sz="1900" dirty="0"/>
              <a:t>Provides helpful tips, supports students, and serves as a mentor to many</a:t>
            </a:r>
          </a:p>
        </p:txBody>
      </p:sp>
      <p:sp>
        <p:nvSpPr>
          <p:cNvPr id="3" name="Title 2"/>
          <p:cNvSpPr>
            <a:spLocks noGrp="1"/>
          </p:cNvSpPr>
          <p:nvPr>
            <p:ph type="title"/>
          </p:nvPr>
        </p:nvSpPr>
        <p:spPr/>
        <p:txBody>
          <a:bodyPr/>
          <a:lstStyle/>
          <a:p>
            <a:pPr algn="ctr"/>
            <a:r>
              <a:rPr lang="en-US" dirty="0"/>
              <a:t>Award for Outstanding Staff Contributions to the Curriculum</a:t>
            </a:r>
          </a:p>
        </p:txBody>
      </p:sp>
      <p:pic>
        <p:nvPicPr>
          <p:cNvPr id="7" name="Picture 6"/>
          <p:cNvPicPr>
            <a:picLocks noChangeAspect="1"/>
          </p:cNvPicPr>
          <p:nvPr/>
        </p:nvPicPr>
        <p:blipFill>
          <a:blip r:embed="rId3"/>
          <a:stretch>
            <a:fillRect/>
          </a:stretch>
        </p:blipFill>
        <p:spPr>
          <a:xfrm>
            <a:off x="9363246" y="4213510"/>
            <a:ext cx="2143125" cy="2143125"/>
          </a:xfrm>
          <a:prstGeom prst="rect">
            <a:avLst/>
          </a:prstGeom>
        </p:spPr>
      </p:pic>
      <p:pic>
        <p:nvPicPr>
          <p:cNvPr id="5122" name="Picture 2" descr="Patti Zahnhausen">
            <a:extLst>
              <a:ext uri="{FF2B5EF4-FFF2-40B4-BE49-F238E27FC236}">
                <a16:creationId xmlns:a16="http://schemas.microsoft.com/office/drawing/2014/main" id="{2A94D710-6BDC-CB1D-A9FA-63082A4F3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581" y="262128"/>
            <a:ext cx="3238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479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Outstanding Medical Student Contributions to the Curriculum</a:t>
            </a:r>
          </a:p>
        </p:txBody>
      </p:sp>
      <p:sp>
        <p:nvSpPr>
          <p:cNvPr id="3" name="Content Placeholder 2"/>
          <p:cNvSpPr>
            <a:spLocks noGrp="1"/>
          </p:cNvSpPr>
          <p:nvPr>
            <p:ph idx="1"/>
          </p:nvPr>
        </p:nvSpPr>
        <p:spPr/>
        <p:txBody>
          <a:bodyPr>
            <a:normAutofit/>
          </a:bodyPr>
          <a:lstStyle/>
          <a:p>
            <a:pPr marL="0" indent="0">
              <a:buNone/>
            </a:pPr>
            <a:r>
              <a:rPr lang="en-US" sz="2800" b="1" u="sng" dirty="0"/>
              <a:t>Background:</a:t>
            </a:r>
          </a:p>
          <a:p>
            <a:r>
              <a:rPr lang="en-US" dirty="0"/>
              <a:t>Established 2021</a:t>
            </a:r>
          </a:p>
          <a:p>
            <a:r>
              <a:rPr lang="en-US" dirty="0"/>
              <a:t>recognizes a current medical student (or team of students) at any level who has demonstrated leadership and excellence in improving important aspects of the UPSOM curriculum</a:t>
            </a:r>
          </a:p>
          <a:p>
            <a:endParaRPr lang="en-US" dirty="0"/>
          </a:p>
          <a:p>
            <a:pPr marL="0" indent="0">
              <a:buNone/>
            </a:pPr>
            <a:endParaRPr lang="en-US" dirty="0"/>
          </a:p>
          <a:p>
            <a:pPr marL="0" indent="0">
              <a:buNone/>
            </a:pPr>
            <a:r>
              <a:rPr lang="en-US" sz="3200" b="1" u="sng" dirty="0"/>
              <a:t>Past Winners:</a:t>
            </a:r>
          </a:p>
          <a:p>
            <a:r>
              <a:rPr lang="en-US" dirty="0"/>
              <a:t>Sabina Spigner &amp; Rachel Fogel</a:t>
            </a:r>
          </a:p>
          <a:p>
            <a:endParaRPr lang="en-US" dirty="0"/>
          </a:p>
          <a:p>
            <a:pPr marL="0" indent="0">
              <a:buNone/>
            </a:pPr>
            <a:endParaRPr lang="en-US" dirty="0"/>
          </a:p>
          <a:p>
            <a:pPr marL="0" indent="0">
              <a:buNone/>
            </a:pPr>
            <a:r>
              <a:rPr lang="en-US" dirty="0"/>
              <a:t>And this year’s winner is….</a:t>
            </a:r>
          </a:p>
          <a:p>
            <a:pPr marL="0" indent="0">
              <a:buNone/>
            </a:pPr>
            <a:endParaRPr lang="en-US" dirty="0"/>
          </a:p>
        </p:txBody>
      </p:sp>
    </p:spTree>
    <p:extLst>
      <p:ext uri="{BB962C8B-B14F-4D97-AF65-F5344CB8AC3E}">
        <p14:creationId xmlns:p14="http://schemas.microsoft.com/office/powerpoint/2010/main" val="865583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04938" y="0"/>
            <a:ext cx="15754865" cy="6858000"/>
          </a:xfrm>
          <a:prstGeom prst="rect">
            <a:avLst/>
          </a:prstGeom>
        </p:spPr>
      </p:pic>
      <p:sp>
        <p:nvSpPr>
          <p:cNvPr id="5" name="TextBox 4"/>
          <p:cNvSpPr txBox="1"/>
          <p:nvPr/>
        </p:nvSpPr>
        <p:spPr>
          <a:xfrm>
            <a:off x="6031570" y="1561009"/>
            <a:ext cx="4329953"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ALL who teach contribute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to our educational 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Many, many excellent educators will not be honored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Education:  a team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Residents</a:t>
            </a:r>
            <a:r>
              <a:rPr lang="en-US" sz="2400" dirty="0">
                <a:solidFill>
                  <a:srgbClr val="000000"/>
                </a:solidFill>
                <a:latin typeface="Corbel" panose="020B0503020204020204"/>
              </a:rPr>
              <a:t>/fellows </a:t>
            </a: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teach too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Other award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232626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625429" y="864108"/>
            <a:ext cx="5493978" cy="5731764"/>
          </a:xfrm>
          <a:prstGeom prst="rect">
            <a:avLst/>
          </a:prstGeom>
        </p:spPr>
        <p:txBody>
          <a:bodyPr vert="horz" lIns="91440" tIns="45720" rIns="91440" bIns="45720" rtlCol="0" anchor="t">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US" sz="4500" b="1" u="sng" dirty="0"/>
              <a:t>Nathalie Chen</a:t>
            </a:r>
          </a:p>
          <a:p>
            <a:pPr marL="0" indent="0">
              <a:buFont typeface="Wingdings 2" pitchFamily="18" charset="2"/>
              <a:buNone/>
            </a:pPr>
            <a:r>
              <a:rPr lang="en-US" sz="2400" dirty="0"/>
              <a:t>MD/PhD Candidate</a:t>
            </a:r>
          </a:p>
          <a:p>
            <a:pPr marL="0" indent="0">
              <a:buFont typeface="Wingdings 2" pitchFamily="18" charset="2"/>
              <a:buNone/>
            </a:pPr>
            <a:endParaRPr lang="en-US" sz="3200" dirty="0"/>
          </a:p>
          <a:p>
            <a:r>
              <a:rPr lang="en-US" sz="1900" dirty="0"/>
              <a:t>Exemplary leadership within the curriculum reform process over the past two years.</a:t>
            </a:r>
          </a:p>
          <a:p>
            <a:pPr lvl="1"/>
            <a:r>
              <a:rPr lang="en-US" sz="1700" dirty="0"/>
              <a:t>Student lead</a:t>
            </a:r>
          </a:p>
          <a:p>
            <a:r>
              <a:rPr lang="en-US" sz="1900" dirty="0"/>
              <a:t>Helped implement collaborative-based learning (CBL)</a:t>
            </a:r>
          </a:p>
          <a:p>
            <a:r>
              <a:rPr lang="en-US" sz="1900" dirty="0"/>
              <a:t>Has the ability to take vision and make it a reality</a:t>
            </a:r>
          </a:p>
          <a:p>
            <a:r>
              <a:rPr lang="en-US" sz="1900" dirty="0"/>
              <a:t>Continually represents the students</a:t>
            </a:r>
          </a:p>
          <a:p>
            <a:r>
              <a:rPr lang="en-US" sz="1900" dirty="0"/>
              <a:t>“Well-prepared, excellent listener, and completely unflappable”</a:t>
            </a:r>
          </a:p>
          <a:p>
            <a:r>
              <a:rPr lang="en-US" sz="1900" dirty="0"/>
              <a:t>“Continues to be an active member of our medical school and a kind and honest face of the new curriculum development”</a:t>
            </a:r>
          </a:p>
        </p:txBody>
      </p:sp>
      <p:sp>
        <p:nvSpPr>
          <p:cNvPr id="3" name="Title 2"/>
          <p:cNvSpPr>
            <a:spLocks noGrp="1"/>
          </p:cNvSpPr>
          <p:nvPr>
            <p:ph type="title"/>
          </p:nvPr>
        </p:nvSpPr>
        <p:spPr/>
        <p:txBody>
          <a:bodyPr/>
          <a:lstStyle/>
          <a:p>
            <a:pPr algn="ctr"/>
            <a:r>
              <a:rPr lang="en-US" dirty="0"/>
              <a:t>Award for Outstanding Medical Student Contributions to the Curriculum</a:t>
            </a:r>
          </a:p>
        </p:txBody>
      </p:sp>
      <p:pic>
        <p:nvPicPr>
          <p:cNvPr id="7" name="Picture 6"/>
          <p:cNvPicPr>
            <a:picLocks noChangeAspect="1"/>
          </p:cNvPicPr>
          <p:nvPr/>
        </p:nvPicPr>
        <p:blipFill>
          <a:blip r:embed="rId3"/>
          <a:stretch>
            <a:fillRect/>
          </a:stretch>
        </p:blipFill>
        <p:spPr>
          <a:xfrm>
            <a:off x="9363246" y="3084386"/>
            <a:ext cx="2143125" cy="2143125"/>
          </a:xfrm>
          <a:prstGeom prst="rect">
            <a:avLst/>
          </a:prstGeom>
        </p:spPr>
      </p:pic>
      <p:pic>
        <p:nvPicPr>
          <p:cNvPr id="3074" name="Picture 2" descr="Nathalie Chen">
            <a:extLst>
              <a:ext uri="{FF2B5EF4-FFF2-40B4-BE49-F238E27FC236}">
                <a16:creationId xmlns:a16="http://schemas.microsoft.com/office/drawing/2014/main" id="{5A3AC2A9-4DBC-E185-0092-2C9222B5B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0733" y="188976"/>
            <a:ext cx="2848153" cy="251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078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Justice Education Award</a:t>
            </a:r>
          </a:p>
        </p:txBody>
      </p:sp>
      <p:sp>
        <p:nvSpPr>
          <p:cNvPr id="3" name="Content Placeholder 2"/>
          <p:cNvSpPr>
            <a:spLocks noGrp="1"/>
          </p:cNvSpPr>
          <p:nvPr>
            <p:ph idx="1"/>
          </p:nvPr>
        </p:nvSpPr>
        <p:spPr/>
        <p:txBody>
          <a:bodyPr/>
          <a:lstStyle/>
          <a:p>
            <a:pPr marL="0" indent="0">
              <a:buNone/>
            </a:pPr>
            <a:r>
              <a:rPr lang="en-US" sz="2800" b="1" u="sng" dirty="0"/>
              <a:t>Background:</a:t>
            </a:r>
          </a:p>
          <a:p>
            <a:r>
              <a:rPr lang="en-US" dirty="0"/>
              <a:t>Established 2020</a:t>
            </a:r>
          </a:p>
          <a:p>
            <a:r>
              <a:rPr lang="en-US" dirty="0"/>
              <a:t>recognizes faculty who have demonstrated excellence in teaching social justice—e.g., anti-racism, social determinants of health, care for sexual and gender minorities, etc. </a:t>
            </a:r>
          </a:p>
          <a:p>
            <a:pPr marL="0" indent="0">
              <a:buNone/>
            </a:pPr>
            <a:endParaRPr lang="en-US" dirty="0"/>
          </a:p>
          <a:p>
            <a:pPr marL="0" indent="0">
              <a:buNone/>
            </a:pPr>
            <a:r>
              <a:rPr lang="en-US" sz="3200" b="1" u="sng" dirty="0"/>
              <a:t>Past Winners:</a:t>
            </a:r>
          </a:p>
          <a:p>
            <a:r>
              <a:rPr lang="en-US" dirty="0"/>
              <a:t>Tripp, Bui, McCormick, James</a:t>
            </a:r>
          </a:p>
          <a:p>
            <a:endParaRPr lang="en-US" dirty="0"/>
          </a:p>
          <a:p>
            <a:endParaRPr lang="en-US" dirty="0"/>
          </a:p>
          <a:p>
            <a:pPr marL="0" indent="0">
              <a:buNone/>
            </a:pPr>
            <a:r>
              <a:rPr lang="en-US" dirty="0"/>
              <a:t>And this year’s winners are….</a:t>
            </a:r>
          </a:p>
          <a:p>
            <a:pPr marL="0" indent="0">
              <a:buNone/>
            </a:pPr>
            <a:endParaRPr lang="en-US" dirty="0"/>
          </a:p>
        </p:txBody>
      </p:sp>
    </p:spTree>
    <p:extLst>
      <p:ext uri="{BB962C8B-B14F-4D97-AF65-F5344CB8AC3E}">
        <p14:creationId xmlns:p14="http://schemas.microsoft.com/office/powerpoint/2010/main" val="1743419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Justice Education Award</a:t>
            </a:r>
          </a:p>
        </p:txBody>
      </p:sp>
      <p:sp>
        <p:nvSpPr>
          <p:cNvPr id="3" name="Content Placeholder 2"/>
          <p:cNvSpPr>
            <a:spLocks noGrp="1"/>
          </p:cNvSpPr>
          <p:nvPr>
            <p:ph idx="1"/>
          </p:nvPr>
        </p:nvSpPr>
        <p:spPr>
          <a:xfrm>
            <a:off x="3519036" y="729995"/>
            <a:ext cx="5153930" cy="5492527"/>
          </a:xfrm>
        </p:spPr>
        <p:txBody>
          <a:bodyPr anchor="t">
            <a:normAutofit fontScale="92500" lnSpcReduction="20000"/>
          </a:bodyPr>
          <a:lstStyle/>
          <a:p>
            <a:pPr marL="0" indent="0">
              <a:buNone/>
            </a:pPr>
            <a:r>
              <a:rPr lang="en-US" sz="4500" b="1" u="sng" dirty="0"/>
              <a:t>Eloho Ufomata, MD, MS</a:t>
            </a:r>
          </a:p>
          <a:p>
            <a:pPr marL="0" indent="0">
              <a:buNone/>
            </a:pPr>
            <a:r>
              <a:rPr lang="en-US" sz="2400" dirty="0"/>
              <a:t>Medicine</a:t>
            </a:r>
          </a:p>
          <a:p>
            <a:pPr marL="0" indent="0">
              <a:buNone/>
            </a:pPr>
            <a:endParaRPr lang="en-US" sz="3200" dirty="0"/>
          </a:p>
          <a:p>
            <a:r>
              <a:rPr lang="en-US" sz="1900" dirty="0"/>
              <a:t>Created the FEB Challenge</a:t>
            </a:r>
          </a:p>
          <a:p>
            <a:r>
              <a:rPr lang="en-US" sz="1900" dirty="0"/>
              <a:t>“Natural skills as an educator and has blossomed into an outstanding scholar and leader”</a:t>
            </a:r>
          </a:p>
          <a:p>
            <a:r>
              <a:rPr lang="en-US" sz="1900" dirty="0"/>
              <a:t>Passionate about promoting diversity, equity, and inclusion</a:t>
            </a:r>
          </a:p>
          <a:p>
            <a:r>
              <a:rPr lang="en-US" sz="1900" dirty="0"/>
              <a:t>Mission is to better incorporate social medicine in the medical school curriculum</a:t>
            </a:r>
          </a:p>
          <a:p>
            <a:r>
              <a:rPr lang="en-US" sz="1900" dirty="0"/>
              <a:t>Created several opportunities for faculty development and curriculum improvements</a:t>
            </a:r>
          </a:p>
          <a:p>
            <a:r>
              <a:rPr lang="en-US" sz="1900" dirty="0"/>
              <a:t>Advisory Dean to about 100 medical students</a:t>
            </a:r>
          </a:p>
          <a:p>
            <a:r>
              <a:rPr lang="en-US" sz="1900" dirty="0"/>
              <a:t>“Leader among leaders”</a:t>
            </a:r>
          </a:p>
          <a:p>
            <a:r>
              <a:rPr lang="en-US" sz="1900" dirty="0"/>
              <a:t>A shining star!”</a:t>
            </a:r>
          </a:p>
        </p:txBody>
      </p:sp>
      <p:pic>
        <p:nvPicPr>
          <p:cNvPr id="4" name="Picture 3"/>
          <p:cNvPicPr>
            <a:picLocks noChangeAspect="1"/>
          </p:cNvPicPr>
          <p:nvPr/>
        </p:nvPicPr>
        <p:blipFill>
          <a:blip r:embed="rId3"/>
          <a:stretch>
            <a:fillRect/>
          </a:stretch>
        </p:blipFill>
        <p:spPr>
          <a:xfrm>
            <a:off x="9363246" y="4213510"/>
            <a:ext cx="2143125" cy="2143125"/>
          </a:xfrm>
          <a:prstGeom prst="rect">
            <a:avLst/>
          </a:prstGeom>
        </p:spPr>
      </p:pic>
      <p:pic>
        <p:nvPicPr>
          <p:cNvPr id="6146" name="Picture 2" descr="photo">
            <a:extLst>
              <a:ext uri="{FF2B5EF4-FFF2-40B4-BE49-F238E27FC236}">
                <a16:creationId xmlns:a16="http://schemas.microsoft.com/office/drawing/2014/main" id="{1B7457FF-4968-8C07-7036-C70F72C41A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2966" y="109728"/>
            <a:ext cx="2947482" cy="3877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068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Justice Education Award</a:t>
            </a:r>
          </a:p>
        </p:txBody>
      </p:sp>
      <p:sp>
        <p:nvSpPr>
          <p:cNvPr id="3" name="Content Placeholder 2"/>
          <p:cNvSpPr>
            <a:spLocks noGrp="1"/>
          </p:cNvSpPr>
          <p:nvPr>
            <p:ph idx="1"/>
          </p:nvPr>
        </p:nvSpPr>
        <p:spPr>
          <a:xfrm>
            <a:off x="3622766" y="719327"/>
            <a:ext cx="4627835" cy="5637307"/>
          </a:xfrm>
        </p:spPr>
        <p:txBody>
          <a:bodyPr anchor="t">
            <a:normAutofit fontScale="92500" lnSpcReduction="20000"/>
          </a:bodyPr>
          <a:lstStyle/>
          <a:p>
            <a:pPr marL="0" indent="0">
              <a:buNone/>
            </a:pPr>
            <a:r>
              <a:rPr lang="en-US" sz="4500" b="1" u="sng" dirty="0"/>
              <a:t>Katharina Hayes, MD</a:t>
            </a:r>
          </a:p>
          <a:p>
            <a:pPr marL="0" indent="0">
              <a:buNone/>
            </a:pPr>
            <a:r>
              <a:rPr lang="en-US" sz="2400" dirty="0"/>
              <a:t>Pediatrics</a:t>
            </a:r>
          </a:p>
          <a:p>
            <a:pPr marL="0" indent="0">
              <a:buNone/>
            </a:pPr>
            <a:endParaRPr lang="en-US" sz="3200" dirty="0"/>
          </a:p>
          <a:p>
            <a:r>
              <a:rPr lang="en-US" sz="1900" dirty="0"/>
              <a:t>“Been a leader and trailblazer in teaching students”</a:t>
            </a:r>
          </a:p>
          <a:p>
            <a:r>
              <a:rPr lang="en-US" sz="1900" dirty="0"/>
              <a:t>Led the creation and implementation of an antiracism workshop</a:t>
            </a:r>
          </a:p>
          <a:p>
            <a:r>
              <a:rPr lang="en-US" sz="1900" dirty="0"/>
              <a:t>Work was recognized at the 2022 Med Ed Day</a:t>
            </a:r>
          </a:p>
          <a:p>
            <a:r>
              <a:rPr lang="en-US" sz="1900" dirty="0"/>
              <a:t>“I really appreciated Dr. Hayes’ emphasis on social medicine and social justice rounds”</a:t>
            </a:r>
          </a:p>
          <a:p>
            <a:r>
              <a:rPr lang="en-US" sz="1900" dirty="0"/>
              <a:t>Creates a safe and nonjudgmental environment</a:t>
            </a:r>
          </a:p>
          <a:p>
            <a:r>
              <a:rPr lang="en-US" sz="1900" dirty="0"/>
              <a:t>Students self-reported comfort on topics such as racism significantly increased due to Dr. Hayes efforts</a:t>
            </a:r>
          </a:p>
        </p:txBody>
      </p:sp>
      <p:pic>
        <p:nvPicPr>
          <p:cNvPr id="4" name="Picture 3"/>
          <p:cNvPicPr>
            <a:picLocks noChangeAspect="1"/>
          </p:cNvPicPr>
          <p:nvPr/>
        </p:nvPicPr>
        <p:blipFill>
          <a:blip r:embed="rId3"/>
          <a:stretch>
            <a:fillRect/>
          </a:stretch>
        </p:blipFill>
        <p:spPr>
          <a:xfrm>
            <a:off x="9363246" y="4213510"/>
            <a:ext cx="2143125" cy="2143125"/>
          </a:xfrm>
          <a:prstGeom prst="rect">
            <a:avLst/>
          </a:prstGeom>
        </p:spPr>
      </p:pic>
      <p:pic>
        <p:nvPicPr>
          <p:cNvPr id="7170" name="Picture 2" descr="Katharina Hayes, MD">
            <a:extLst>
              <a:ext uri="{FF2B5EF4-FFF2-40B4-BE49-F238E27FC236}">
                <a16:creationId xmlns:a16="http://schemas.microsoft.com/office/drawing/2014/main" id="{7E197A08-6EDA-EB4E-DF4B-B42E1EFBD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0601" y="501365"/>
            <a:ext cx="3496363" cy="268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344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William I. Cohen Award for Excellence in Clinical Skills Instruction</a:t>
            </a:r>
          </a:p>
        </p:txBody>
      </p:sp>
      <p:sp>
        <p:nvSpPr>
          <p:cNvPr id="3" name="Content Placeholder 2"/>
          <p:cNvSpPr>
            <a:spLocks noGrp="1"/>
          </p:cNvSpPr>
          <p:nvPr>
            <p:ph idx="1"/>
          </p:nvPr>
        </p:nvSpPr>
        <p:spPr/>
        <p:txBody>
          <a:bodyPr>
            <a:normAutofit fontScale="40000" lnSpcReduction="20000"/>
          </a:bodyPr>
          <a:lstStyle/>
          <a:p>
            <a:pPr marL="0" indent="0">
              <a:buNone/>
            </a:pPr>
            <a:r>
              <a:rPr lang="en-US" sz="7200" b="1" u="sng" dirty="0"/>
              <a:t>Background:</a:t>
            </a:r>
          </a:p>
          <a:p>
            <a:r>
              <a:rPr lang="en-US" sz="6000" dirty="0"/>
              <a:t>Established 2008</a:t>
            </a:r>
          </a:p>
          <a:p>
            <a:r>
              <a:rPr lang="en-US" sz="6000" dirty="0"/>
              <a:t>recognizes faculty who consistently provide outstanding clinical skills instruction for first and second year UPSOM medical students.</a:t>
            </a:r>
          </a:p>
          <a:p>
            <a:pPr marL="0" indent="0">
              <a:buNone/>
            </a:pPr>
            <a:endParaRPr lang="en-US" sz="6000" dirty="0"/>
          </a:p>
          <a:p>
            <a:pPr marL="0" indent="0">
              <a:buNone/>
            </a:pPr>
            <a:r>
              <a:rPr lang="en-US" sz="8000" b="1" u="sng" dirty="0"/>
              <a:t>Past Winners:</a:t>
            </a:r>
          </a:p>
          <a:p>
            <a:r>
              <a:rPr lang="en-US" sz="6000" dirty="0"/>
              <a:t>Tavarez, Shah, Rossiter, Herrle, King, Spagnoletti, Van Deusen, Reis, Arnold, Lamberty, etc.</a:t>
            </a:r>
          </a:p>
          <a:p>
            <a:endParaRPr lang="en-US" sz="6000" dirty="0"/>
          </a:p>
          <a:p>
            <a:endParaRPr lang="en-US" sz="6000" dirty="0"/>
          </a:p>
          <a:p>
            <a:pPr marL="0" indent="0">
              <a:buNone/>
            </a:pPr>
            <a:r>
              <a:rPr lang="en-US" sz="6000" dirty="0"/>
              <a:t>And this year’s winner is….</a:t>
            </a:r>
          </a:p>
        </p:txBody>
      </p:sp>
      <p:pic>
        <p:nvPicPr>
          <p:cNvPr id="4" name="Picture 3"/>
          <p:cNvPicPr>
            <a:picLocks noChangeAspect="1"/>
          </p:cNvPicPr>
          <p:nvPr/>
        </p:nvPicPr>
        <p:blipFill>
          <a:blip r:embed="rId2"/>
          <a:stretch>
            <a:fillRect/>
          </a:stretch>
        </p:blipFill>
        <p:spPr>
          <a:xfrm>
            <a:off x="718540" y="4684143"/>
            <a:ext cx="1481195" cy="2186218"/>
          </a:xfrm>
          <a:prstGeom prst="rect">
            <a:avLst/>
          </a:prstGeom>
        </p:spPr>
      </p:pic>
    </p:spTree>
    <p:extLst>
      <p:ext uri="{BB962C8B-B14F-4D97-AF65-F5344CB8AC3E}">
        <p14:creationId xmlns:p14="http://schemas.microsoft.com/office/powerpoint/2010/main" val="3406736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William I. Cohen Award for Excellence in Clinical Skills Instruction</a:t>
            </a:r>
          </a:p>
        </p:txBody>
      </p:sp>
      <p:sp>
        <p:nvSpPr>
          <p:cNvPr id="3" name="Content Placeholder 2"/>
          <p:cNvSpPr>
            <a:spLocks noGrp="1"/>
          </p:cNvSpPr>
          <p:nvPr>
            <p:ph idx="1"/>
          </p:nvPr>
        </p:nvSpPr>
        <p:spPr>
          <a:xfrm>
            <a:off x="3535681" y="864108"/>
            <a:ext cx="4767072" cy="5120640"/>
          </a:xfrm>
        </p:spPr>
        <p:txBody>
          <a:bodyPr anchor="t">
            <a:normAutofit lnSpcReduction="10000"/>
          </a:bodyPr>
          <a:lstStyle/>
          <a:p>
            <a:pPr marL="0" indent="0">
              <a:buNone/>
            </a:pPr>
            <a:r>
              <a:rPr lang="en-US" sz="4500" b="1" u="sng" dirty="0"/>
              <a:t>Erin Cummings, MD</a:t>
            </a:r>
          </a:p>
          <a:p>
            <a:pPr marL="0" indent="0">
              <a:buNone/>
            </a:pPr>
            <a:r>
              <a:rPr lang="en-US" sz="3200" dirty="0"/>
              <a:t>Pediatrics</a:t>
            </a:r>
          </a:p>
          <a:p>
            <a:pPr marL="0" indent="0">
              <a:buNone/>
            </a:pPr>
            <a:endParaRPr lang="en-US" sz="3200" dirty="0"/>
          </a:p>
          <a:p>
            <a:r>
              <a:rPr lang="en-US" sz="1900" dirty="0"/>
              <a:t>Led the return to in-person sessions, which was well-received by students.</a:t>
            </a:r>
          </a:p>
          <a:p>
            <a:r>
              <a:rPr lang="en-US" sz="1900" dirty="0"/>
              <a:t>Enthusiastically taken on the role of a Clinical Skills Preceptor in 3RC</a:t>
            </a:r>
          </a:p>
          <a:p>
            <a:r>
              <a:rPr lang="en-US" sz="1900" dirty="0"/>
              <a:t>Average score of 4.87/5 for overall teaching effectiveness</a:t>
            </a:r>
          </a:p>
          <a:p>
            <a:r>
              <a:rPr lang="en-US" sz="1900" dirty="0"/>
              <a:t>“Incredibly helpful as a teacher”</a:t>
            </a:r>
          </a:p>
          <a:p>
            <a:r>
              <a:rPr lang="en-US" sz="1900" dirty="0"/>
              <a:t>“Cares about students’ development, which was both motivating and truly helpful</a:t>
            </a:r>
          </a:p>
          <a:p>
            <a:pPr marL="0" indent="0">
              <a:buNone/>
            </a:pPr>
            <a:endParaRPr lang="en-US" sz="3200" dirty="0"/>
          </a:p>
        </p:txBody>
      </p:sp>
      <p:pic>
        <p:nvPicPr>
          <p:cNvPr id="4" name="Picture 3"/>
          <p:cNvPicPr>
            <a:picLocks noChangeAspect="1"/>
          </p:cNvPicPr>
          <p:nvPr/>
        </p:nvPicPr>
        <p:blipFill>
          <a:blip r:embed="rId3"/>
          <a:stretch>
            <a:fillRect/>
          </a:stretch>
        </p:blipFill>
        <p:spPr>
          <a:xfrm>
            <a:off x="9363246" y="4213510"/>
            <a:ext cx="2143125" cy="2143125"/>
          </a:xfrm>
          <a:prstGeom prst="rect">
            <a:avLst/>
          </a:prstGeom>
        </p:spPr>
      </p:pic>
      <p:pic>
        <p:nvPicPr>
          <p:cNvPr id="8194" name="Picture 2" descr="Erin Elizabeth Cummings, MD">
            <a:extLst>
              <a:ext uri="{FF2B5EF4-FFF2-40B4-BE49-F238E27FC236}">
                <a16:creationId xmlns:a16="http://schemas.microsoft.com/office/drawing/2014/main" id="{287D2D04-B39F-FCBC-1CB2-A96DB2FDB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718" y="734918"/>
            <a:ext cx="3496363" cy="268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031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Donald S. Fraley Award for </a:t>
            </a:r>
            <a:br>
              <a:rPr lang="en-US" dirty="0"/>
            </a:br>
            <a:r>
              <a:rPr lang="en-US" dirty="0"/>
              <a:t>Medical Student Mentoring</a:t>
            </a:r>
          </a:p>
        </p:txBody>
      </p:sp>
      <p:sp>
        <p:nvSpPr>
          <p:cNvPr id="3" name="Content Placeholder 2"/>
          <p:cNvSpPr>
            <a:spLocks noGrp="1"/>
          </p:cNvSpPr>
          <p:nvPr>
            <p:ph idx="1"/>
          </p:nvPr>
        </p:nvSpPr>
        <p:spPr/>
        <p:txBody>
          <a:bodyPr>
            <a:normAutofit fontScale="40000" lnSpcReduction="20000"/>
          </a:bodyPr>
          <a:lstStyle/>
          <a:p>
            <a:pPr marL="0" indent="0">
              <a:buNone/>
            </a:pPr>
            <a:r>
              <a:rPr lang="en-US" sz="7200" b="1" u="sng" dirty="0"/>
              <a:t>Background:</a:t>
            </a:r>
          </a:p>
          <a:p>
            <a:r>
              <a:rPr lang="en-US" sz="6000" dirty="0"/>
              <a:t>Established 2002</a:t>
            </a:r>
          </a:p>
          <a:p>
            <a:r>
              <a:rPr lang="en-US" sz="6000" dirty="0"/>
              <a:t>recognizes individuals for their outstanding contribution to medical education through their service as mentors to medical students</a:t>
            </a:r>
          </a:p>
          <a:p>
            <a:pPr marL="0" indent="0">
              <a:buNone/>
            </a:pPr>
            <a:endParaRPr lang="en-US" sz="6000" dirty="0"/>
          </a:p>
          <a:p>
            <a:pPr marL="0" indent="0">
              <a:buNone/>
            </a:pPr>
            <a:r>
              <a:rPr lang="en-US" sz="8000" b="1" u="sng" dirty="0"/>
              <a:t>Past Winners:</a:t>
            </a:r>
          </a:p>
          <a:p>
            <a:r>
              <a:rPr lang="en-US" sz="6000" dirty="0"/>
              <a:t>Abel, Hamad, Gonzaga, Douaihy, Gonzalez, Steinman, Bui, McIvor, Waxman, etc.</a:t>
            </a:r>
          </a:p>
          <a:p>
            <a:endParaRPr lang="en-US" sz="6000" dirty="0"/>
          </a:p>
          <a:p>
            <a:endParaRPr lang="en-US" sz="6000" dirty="0"/>
          </a:p>
          <a:p>
            <a:pPr marL="0" indent="0">
              <a:buNone/>
            </a:pPr>
            <a:r>
              <a:rPr lang="en-US" sz="6000" dirty="0"/>
              <a:t>And this year’s winner is….</a:t>
            </a:r>
          </a:p>
        </p:txBody>
      </p:sp>
    </p:spTree>
    <p:extLst>
      <p:ext uri="{BB962C8B-B14F-4D97-AF65-F5344CB8AC3E}">
        <p14:creationId xmlns:p14="http://schemas.microsoft.com/office/powerpoint/2010/main" val="3086613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Donald S. Fraley Award for </a:t>
            </a:r>
            <a:br>
              <a:rPr lang="en-US" dirty="0"/>
            </a:br>
            <a:r>
              <a:rPr lang="en-US" dirty="0"/>
              <a:t>Medical Student Mentoring</a:t>
            </a:r>
          </a:p>
        </p:txBody>
      </p:sp>
      <p:sp>
        <p:nvSpPr>
          <p:cNvPr id="3" name="Content Placeholder 2"/>
          <p:cNvSpPr>
            <a:spLocks noGrp="1"/>
          </p:cNvSpPr>
          <p:nvPr>
            <p:ph idx="1"/>
          </p:nvPr>
        </p:nvSpPr>
        <p:spPr>
          <a:xfrm>
            <a:off x="3523489" y="864108"/>
            <a:ext cx="4889634" cy="5120640"/>
          </a:xfrm>
        </p:spPr>
        <p:txBody>
          <a:bodyPr anchor="t">
            <a:normAutofit lnSpcReduction="10000"/>
          </a:bodyPr>
          <a:lstStyle/>
          <a:p>
            <a:pPr marL="0" indent="0">
              <a:buNone/>
            </a:pPr>
            <a:r>
              <a:rPr lang="en-US" sz="4000" b="1" u="sng" dirty="0"/>
              <a:t>Andrew Nowalk, MD, PhD</a:t>
            </a:r>
          </a:p>
          <a:p>
            <a:pPr marL="0" indent="0">
              <a:buNone/>
            </a:pPr>
            <a:r>
              <a:rPr lang="en-US" sz="2400" dirty="0"/>
              <a:t>Pediatrics</a:t>
            </a:r>
          </a:p>
          <a:p>
            <a:pPr marL="0" indent="0">
              <a:buNone/>
            </a:pPr>
            <a:endParaRPr lang="en-US" sz="3200" dirty="0"/>
          </a:p>
          <a:p>
            <a:r>
              <a:rPr lang="en-US" dirty="0"/>
              <a:t>Faculty member since 2006</a:t>
            </a:r>
          </a:p>
          <a:p>
            <a:r>
              <a:rPr lang="en-US" dirty="0"/>
              <a:t>Served as an invaluable mentor</a:t>
            </a:r>
          </a:p>
          <a:p>
            <a:r>
              <a:rPr lang="en-US" dirty="0"/>
              <a:t>Served as a FAST Advisor and Advisory Dean in which he had over 150 students.</a:t>
            </a:r>
          </a:p>
          <a:p>
            <a:r>
              <a:rPr lang="en-US" dirty="0"/>
              <a:t>“Sounding board for me from a career development perspective for 10 years”</a:t>
            </a:r>
          </a:p>
          <a:p>
            <a:r>
              <a:rPr lang="en-US" dirty="0"/>
              <a:t>“Reliable and kind to talk to, even with personal matters”</a:t>
            </a:r>
          </a:p>
          <a:p>
            <a:endParaRPr lang="en-US" dirty="0"/>
          </a:p>
          <a:p>
            <a:endParaRPr lang="en-US" sz="3200" dirty="0"/>
          </a:p>
        </p:txBody>
      </p:sp>
      <p:pic>
        <p:nvPicPr>
          <p:cNvPr id="4" name="Picture 3"/>
          <p:cNvPicPr>
            <a:picLocks noChangeAspect="1"/>
          </p:cNvPicPr>
          <p:nvPr/>
        </p:nvPicPr>
        <p:blipFill>
          <a:blip r:embed="rId3"/>
          <a:stretch>
            <a:fillRect/>
          </a:stretch>
        </p:blipFill>
        <p:spPr>
          <a:xfrm>
            <a:off x="9363246" y="4213510"/>
            <a:ext cx="2143125" cy="2143125"/>
          </a:xfrm>
          <a:prstGeom prst="rect">
            <a:avLst/>
          </a:prstGeom>
        </p:spPr>
      </p:pic>
      <p:pic>
        <p:nvPicPr>
          <p:cNvPr id="9218" name="Picture 2" descr="Andrew John Nowalk, MD, PhD">
            <a:extLst>
              <a:ext uri="{FF2B5EF4-FFF2-40B4-BE49-F238E27FC236}">
                <a16:creationId xmlns:a16="http://schemas.microsoft.com/office/drawing/2014/main" id="{5D35E658-AEA0-62C6-B14D-38A57E403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5340" y="699047"/>
            <a:ext cx="3451860" cy="2655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574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Sheldon Adler Innovation in Education Award</a:t>
            </a:r>
          </a:p>
        </p:txBody>
      </p:sp>
      <p:sp>
        <p:nvSpPr>
          <p:cNvPr id="3" name="Content Placeholder 2"/>
          <p:cNvSpPr>
            <a:spLocks noGrp="1"/>
          </p:cNvSpPr>
          <p:nvPr>
            <p:ph idx="1"/>
          </p:nvPr>
        </p:nvSpPr>
        <p:spPr/>
        <p:txBody>
          <a:bodyPr>
            <a:normAutofit fontScale="47500" lnSpcReduction="20000"/>
          </a:bodyPr>
          <a:lstStyle/>
          <a:p>
            <a:pPr marL="0" indent="0">
              <a:buNone/>
            </a:pPr>
            <a:r>
              <a:rPr lang="en-US" sz="7200" b="1" u="sng" dirty="0"/>
              <a:t>Background:</a:t>
            </a:r>
          </a:p>
          <a:p>
            <a:r>
              <a:rPr lang="en-US" sz="6000" dirty="0"/>
              <a:t>Established 2002</a:t>
            </a:r>
          </a:p>
          <a:p>
            <a:r>
              <a:rPr lang="en-US" sz="6000" dirty="0"/>
              <a:t>recognizes innovation in medical education</a:t>
            </a:r>
          </a:p>
          <a:p>
            <a:pPr marL="0" indent="0">
              <a:buNone/>
            </a:pPr>
            <a:endParaRPr lang="en-US" sz="6000" dirty="0"/>
          </a:p>
          <a:p>
            <a:pPr marL="0" indent="0">
              <a:buNone/>
            </a:pPr>
            <a:r>
              <a:rPr lang="en-US" sz="8000" b="1" u="sng" dirty="0"/>
              <a:t>Past Winners:</a:t>
            </a:r>
          </a:p>
          <a:p>
            <a:r>
              <a:rPr lang="en-US" sz="6000" dirty="0"/>
              <a:t>Donovan, Tobias, Douaihy, Kohli, Oddis, CSCS, Chiarchiaro, J. Maier, Pacella, Roth, etc.</a:t>
            </a:r>
          </a:p>
          <a:p>
            <a:endParaRPr lang="en-US" sz="6000" dirty="0"/>
          </a:p>
          <a:p>
            <a:endParaRPr lang="en-US" sz="6000" dirty="0"/>
          </a:p>
          <a:p>
            <a:pPr marL="0" indent="0">
              <a:buNone/>
            </a:pPr>
            <a:r>
              <a:rPr lang="en-US" sz="6000" dirty="0"/>
              <a:t>And this year’s winner is….</a:t>
            </a:r>
          </a:p>
        </p:txBody>
      </p:sp>
    </p:spTree>
    <p:extLst>
      <p:ext uri="{BB962C8B-B14F-4D97-AF65-F5344CB8AC3E}">
        <p14:creationId xmlns:p14="http://schemas.microsoft.com/office/powerpoint/2010/main" val="3630861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Sheldon Adler Innovation in Education Award</a:t>
            </a:r>
          </a:p>
        </p:txBody>
      </p:sp>
      <p:pic>
        <p:nvPicPr>
          <p:cNvPr id="4" name="Picture 3"/>
          <p:cNvPicPr>
            <a:picLocks noChangeAspect="1"/>
          </p:cNvPicPr>
          <p:nvPr/>
        </p:nvPicPr>
        <p:blipFill>
          <a:blip r:embed="rId3"/>
          <a:stretch>
            <a:fillRect/>
          </a:stretch>
        </p:blipFill>
        <p:spPr>
          <a:xfrm>
            <a:off x="9664904" y="4480753"/>
            <a:ext cx="2143125" cy="2143125"/>
          </a:xfrm>
          <a:prstGeom prst="rect">
            <a:avLst/>
          </a:prstGeom>
        </p:spPr>
      </p:pic>
      <p:sp>
        <p:nvSpPr>
          <p:cNvPr id="3" name="Content Placeholder 2"/>
          <p:cNvSpPr>
            <a:spLocks noGrp="1"/>
          </p:cNvSpPr>
          <p:nvPr>
            <p:ph idx="1"/>
          </p:nvPr>
        </p:nvSpPr>
        <p:spPr>
          <a:xfrm>
            <a:off x="3572257" y="711481"/>
            <a:ext cx="5718047" cy="5672745"/>
          </a:xfrm>
        </p:spPr>
        <p:txBody>
          <a:bodyPr anchor="t">
            <a:normAutofit lnSpcReduction="10000"/>
          </a:bodyPr>
          <a:lstStyle/>
          <a:p>
            <a:pPr marL="0" indent="0">
              <a:buNone/>
            </a:pPr>
            <a:r>
              <a:rPr lang="en-US" sz="4500" b="1" u="sng" dirty="0"/>
              <a:t>Amanda Casagrande, MD</a:t>
            </a:r>
          </a:p>
          <a:p>
            <a:pPr marL="0" indent="0">
              <a:buNone/>
            </a:pPr>
            <a:r>
              <a:rPr lang="en-US" sz="2400" dirty="0"/>
              <a:t>Family Medicine</a:t>
            </a:r>
          </a:p>
          <a:p>
            <a:pPr marL="0" indent="0">
              <a:buNone/>
            </a:pPr>
            <a:endParaRPr lang="en-US" dirty="0"/>
          </a:p>
          <a:p>
            <a:r>
              <a:rPr lang="en-US" dirty="0"/>
              <a:t>Active leader and Director of the Primary Care Accelerated Track</a:t>
            </a:r>
          </a:p>
          <a:p>
            <a:r>
              <a:rPr lang="en-US" dirty="0"/>
              <a:t>Strong leadership and ability to innovate</a:t>
            </a:r>
          </a:p>
          <a:p>
            <a:r>
              <a:rPr lang="en-US" dirty="0"/>
              <a:t>Willingness to serve and confident in her ability to build PCAT from scratch</a:t>
            </a:r>
          </a:p>
          <a:p>
            <a:r>
              <a:rPr lang="en-US" dirty="0"/>
              <a:t>“Goes above and beyond to develop new models and processes for PCAT students”</a:t>
            </a:r>
          </a:p>
          <a:p>
            <a:r>
              <a:rPr lang="en-US" dirty="0"/>
              <a:t>“Innovative, talented, and strong spirit”</a:t>
            </a:r>
          </a:p>
          <a:p>
            <a:r>
              <a:rPr lang="en-US" dirty="0"/>
              <a:t>Continually working to expand program</a:t>
            </a:r>
          </a:p>
          <a:p>
            <a:r>
              <a:rPr lang="en-US" dirty="0"/>
              <a:t>“Great teacher, mentor, and colleague” </a:t>
            </a:r>
          </a:p>
          <a:p>
            <a:endParaRPr lang="en-US" dirty="0"/>
          </a:p>
          <a:p>
            <a:endParaRPr lang="en-US" dirty="0"/>
          </a:p>
        </p:txBody>
      </p:sp>
      <p:pic>
        <p:nvPicPr>
          <p:cNvPr id="10242" name="Picture 2" descr="Dr. Amanda Jane Casagrande, MD - Pittsburgh, PA - Family Medicine - Book  Appointment">
            <a:extLst>
              <a:ext uri="{FF2B5EF4-FFF2-40B4-BE49-F238E27FC236}">
                <a16:creationId xmlns:a16="http://schemas.microsoft.com/office/drawing/2014/main" id="{A8F54140-4EBA-435D-C59A-C27AE8F2F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0304" y="697116"/>
            <a:ext cx="2358633" cy="294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625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246342"/>
          </a:xfrm>
          <a:prstGeom prst="rect">
            <a:avLst/>
          </a:prstGeom>
        </p:spPr>
      </p:pic>
    </p:spTree>
    <p:extLst>
      <p:ext uri="{BB962C8B-B14F-4D97-AF65-F5344CB8AC3E}">
        <p14:creationId xmlns:p14="http://schemas.microsoft.com/office/powerpoint/2010/main" val="3095742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Kenneth E. </a:t>
            </a:r>
            <a:r>
              <a:rPr lang="en-US" dirty="0" err="1"/>
              <a:t>Schuit</a:t>
            </a:r>
            <a:r>
              <a:rPr lang="en-US" dirty="0"/>
              <a:t> Award</a:t>
            </a:r>
          </a:p>
        </p:txBody>
      </p:sp>
      <p:sp>
        <p:nvSpPr>
          <p:cNvPr id="3" name="Content Placeholder 2"/>
          <p:cNvSpPr>
            <a:spLocks noGrp="1"/>
          </p:cNvSpPr>
          <p:nvPr>
            <p:ph idx="1"/>
          </p:nvPr>
        </p:nvSpPr>
        <p:spPr/>
        <p:txBody>
          <a:bodyPr>
            <a:normAutofit fontScale="40000" lnSpcReduction="20000"/>
          </a:bodyPr>
          <a:lstStyle/>
          <a:p>
            <a:pPr marL="0" indent="0">
              <a:buNone/>
            </a:pPr>
            <a:r>
              <a:rPr lang="en-US" sz="7200" b="1" u="sng" dirty="0"/>
              <a:t>Background:</a:t>
            </a:r>
          </a:p>
          <a:p>
            <a:r>
              <a:rPr lang="en-US" sz="6000" dirty="0"/>
              <a:t>Established 2000</a:t>
            </a:r>
          </a:p>
          <a:p>
            <a:r>
              <a:rPr lang="en-US" sz="6000" dirty="0"/>
              <a:t>Honors faculty for education-related contributions</a:t>
            </a:r>
          </a:p>
          <a:p>
            <a:r>
              <a:rPr lang="en-US" sz="6000" dirty="0"/>
              <a:t>Dean’s Master Educators</a:t>
            </a:r>
          </a:p>
          <a:p>
            <a:pPr marL="0" indent="0">
              <a:buNone/>
            </a:pPr>
            <a:endParaRPr lang="en-US" sz="6000" dirty="0"/>
          </a:p>
          <a:p>
            <a:pPr marL="0" indent="0">
              <a:buNone/>
            </a:pPr>
            <a:endParaRPr lang="en-US" sz="6000" dirty="0"/>
          </a:p>
          <a:p>
            <a:pPr marL="0" indent="0">
              <a:buNone/>
            </a:pPr>
            <a:r>
              <a:rPr lang="en-US" sz="8000" b="1" u="sng" dirty="0"/>
              <a:t>Past Winners:</a:t>
            </a:r>
          </a:p>
          <a:p>
            <a:r>
              <a:rPr lang="en-US" sz="6000" dirty="0"/>
              <a:t>Schott, Lance-Jones, Eibling, Powers, Drain, DeFranco, J. Lee, Painter, Elnicki, McIntire, etc.</a:t>
            </a:r>
          </a:p>
          <a:p>
            <a:endParaRPr lang="en-US" sz="6000" dirty="0"/>
          </a:p>
          <a:p>
            <a:endParaRPr lang="en-US" sz="6000" dirty="0"/>
          </a:p>
          <a:p>
            <a:pPr marL="0" indent="0">
              <a:buNone/>
            </a:pPr>
            <a:r>
              <a:rPr lang="en-US" sz="6000" dirty="0"/>
              <a:t>And this year’s winner is….</a:t>
            </a:r>
          </a:p>
        </p:txBody>
      </p:sp>
    </p:spTree>
    <p:extLst>
      <p:ext uri="{BB962C8B-B14F-4D97-AF65-F5344CB8AC3E}">
        <p14:creationId xmlns:p14="http://schemas.microsoft.com/office/powerpoint/2010/main" val="534455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Kenneth E. </a:t>
            </a:r>
            <a:r>
              <a:rPr lang="en-US" dirty="0" err="1"/>
              <a:t>Schuit</a:t>
            </a:r>
            <a:r>
              <a:rPr lang="en-US" dirty="0"/>
              <a:t> Award</a:t>
            </a:r>
          </a:p>
        </p:txBody>
      </p:sp>
      <p:sp>
        <p:nvSpPr>
          <p:cNvPr id="3" name="Content Placeholder 2"/>
          <p:cNvSpPr>
            <a:spLocks noGrp="1"/>
          </p:cNvSpPr>
          <p:nvPr>
            <p:ph idx="1"/>
          </p:nvPr>
        </p:nvSpPr>
        <p:spPr>
          <a:xfrm>
            <a:off x="3517521" y="873252"/>
            <a:ext cx="5224144" cy="5693229"/>
          </a:xfrm>
        </p:spPr>
        <p:txBody>
          <a:bodyPr anchor="t">
            <a:normAutofit lnSpcReduction="10000"/>
          </a:bodyPr>
          <a:lstStyle/>
          <a:p>
            <a:pPr marL="0" indent="0">
              <a:buNone/>
            </a:pPr>
            <a:r>
              <a:rPr lang="en-US" sz="3700" b="1" u="sng" dirty="0"/>
              <a:t>Reed Van Deusen, MD, MS</a:t>
            </a:r>
          </a:p>
          <a:p>
            <a:pPr marL="0" indent="0">
              <a:buNone/>
            </a:pPr>
            <a:r>
              <a:rPr lang="en-US" sz="2400" dirty="0"/>
              <a:t>Medicine</a:t>
            </a:r>
          </a:p>
          <a:p>
            <a:pPr marL="0" indent="0">
              <a:buNone/>
            </a:pPr>
            <a:endParaRPr lang="en-US" sz="2700" dirty="0"/>
          </a:p>
          <a:p>
            <a:r>
              <a:rPr lang="en-US" sz="1900" dirty="0"/>
              <a:t>“Vital member of the UPSOM community”</a:t>
            </a:r>
          </a:p>
          <a:p>
            <a:r>
              <a:rPr lang="en-US" sz="1900" dirty="0"/>
              <a:t>His success as the leader of the SP Program was nationally recognized through the Educational Program Development award; highly prestigious and competitive award</a:t>
            </a:r>
          </a:p>
          <a:p>
            <a:r>
              <a:rPr lang="en-US" sz="1900" dirty="0"/>
              <a:t>“Commitment to education of medical students is unparalleled”</a:t>
            </a:r>
          </a:p>
          <a:p>
            <a:r>
              <a:rPr lang="en-US" sz="1900" dirty="0"/>
              <a:t>IMI was and continues to be highly rated by students</a:t>
            </a:r>
          </a:p>
          <a:p>
            <a:r>
              <a:rPr lang="en-US" sz="1900" dirty="0"/>
              <a:t>Leadership continues to exponentially grow</a:t>
            </a:r>
          </a:p>
          <a:p>
            <a:r>
              <a:rPr lang="en-US" sz="1900" dirty="0"/>
              <a:t>Committed to continuous quality improvement </a:t>
            </a:r>
            <a:r>
              <a:rPr lang="en-US" sz="1900"/>
              <a:t>and innovation</a:t>
            </a:r>
            <a:endParaRPr lang="en-US" sz="1900" dirty="0"/>
          </a:p>
        </p:txBody>
      </p:sp>
      <p:pic>
        <p:nvPicPr>
          <p:cNvPr id="5" name="Picture 4"/>
          <p:cNvPicPr>
            <a:picLocks noChangeAspect="1"/>
          </p:cNvPicPr>
          <p:nvPr/>
        </p:nvPicPr>
        <p:blipFill>
          <a:blip r:embed="rId3"/>
          <a:stretch>
            <a:fillRect/>
          </a:stretch>
        </p:blipFill>
        <p:spPr>
          <a:xfrm>
            <a:off x="9041343" y="3841623"/>
            <a:ext cx="2143125" cy="2143125"/>
          </a:xfrm>
          <a:prstGeom prst="rect">
            <a:avLst/>
          </a:prstGeom>
        </p:spPr>
      </p:pic>
      <p:pic>
        <p:nvPicPr>
          <p:cNvPr id="11266" name="Picture 2">
            <a:extLst>
              <a:ext uri="{FF2B5EF4-FFF2-40B4-BE49-F238E27FC236}">
                <a16:creationId xmlns:a16="http://schemas.microsoft.com/office/drawing/2014/main" id="{D0419C7C-DA11-F88D-223C-84EFAB1BC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883" y="873252"/>
            <a:ext cx="3205086" cy="246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8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Distinguished Service Award</a:t>
            </a:r>
          </a:p>
        </p:txBody>
      </p:sp>
      <p:sp>
        <p:nvSpPr>
          <p:cNvPr id="3" name="Content Placeholder 2"/>
          <p:cNvSpPr>
            <a:spLocks noGrp="1"/>
          </p:cNvSpPr>
          <p:nvPr>
            <p:ph idx="1"/>
          </p:nvPr>
        </p:nvSpPr>
        <p:spPr/>
        <p:txBody>
          <a:bodyPr>
            <a:normAutofit fontScale="40000" lnSpcReduction="20000"/>
          </a:bodyPr>
          <a:lstStyle/>
          <a:p>
            <a:pPr marL="0" indent="0">
              <a:buNone/>
            </a:pPr>
            <a:r>
              <a:rPr lang="en-US" sz="7200" b="1" u="sng" dirty="0"/>
              <a:t>Background:</a:t>
            </a:r>
          </a:p>
          <a:p>
            <a:r>
              <a:rPr lang="en-US" sz="6000" dirty="0"/>
              <a:t>Established 1998</a:t>
            </a:r>
          </a:p>
          <a:p>
            <a:r>
              <a:rPr lang="en-US" sz="6000" dirty="0"/>
              <a:t>the highest honor in medical education given by the UPSOM, for high achievement, significant administrative responsibilities, and dissemination</a:t>
            </a:r>
          </a:p>
          <a:p>
            <a:pPr marL="0" indent="0">
              <a:buNone/>
            </a:pPr>
            <a:endParaRPr lang="en-US" sz="6000" dirty="0"/>
          </a:p>
          <a:p>
            <a:pPr marL="0" indent="0">
              <a:buNone/>
            </a:pPr>
            <a:r>
              <a:rPr lang="en-US" sz="8000" b="1" u="sng" dirty="0"/>
              <a:t>Past Winners:</a:t>
            </a:r>
          </a:p>
          <a:p>
            <a:r>
              <a:rPr lang="en-US" sz="6000" dirty="0"/>
              <a:t>Only 11 honored in 24 years</a:t>
            </a:r>
          </a:p>
          <a:p>
            <a:r>
              <a:rPr lang="en-US" sz="6000" dirty="0"/>
              <a:t>Lance-Jones, Kanter, Granieri, South-Paul, McNeil, Schumann, etc.</a:t>
            </a:r>
          </a:p>
          <a:p>
            <a:endParaRPr lang="en-US" sz="6000" dirty="0"/>
          </a:p>
          <a:p>
            <a:endParaRPr lang="en-US" sz="6000" dirty="0"/>
          </a:p>
          <a:p>
            <a:pPr marL="0" indent="0">
              <a:buNone/>
            </a:pPr>
            <a:r>
              <a:rPr lang="en-US" sz="6000" dirty="0"/>
              <a:t>And this year’s winner is….</a:t>
            </a:r>
          </a:p>
        </p:txBody>
      </p:sp>
    </p:spTree>
    <p:extLst>
      <p:ext uri="{BB962C8B-B14F-4D97-AF65-F5344CB8AC3E}">
        <p14:creationId xmlns:p14="http://schemas.microsoft.com/office/powerpoint/2010/main" val="2386921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A6B31-B217-EC65-5173-2D991ACDE0F9}"/>
              </a:ext>
            </a:extLst>
          </p:cNvPr>
          <p:cNvSpPr>
            <a:spLocks noGrp="1"/>
          </p:cNvSpPr>
          <p:nvPr>
            <p:ph type="ctrTitle"/>
          </p:nvPr>
        </p:nvSpPr>
        <p:spPr>
          <a:xfrm>
            <a:off x="268224" y="3683000"/>
            <a:ext cx="8133654" cy="2387600"/>
          </a:xfrm>
        </p:spPr>
        <p:txBody>
          <a:bodyPr>
            <a:noAutofit/>
          </a:bodyPr>
          <a:lstStyle/>
          <a:p>
            <a:r>
              <a:rPr lang="en-US" sz="4400" b="1" dirty="0">
                <a:effectLst>
                  <a:outerShdw blurRad="38100" dist="38100" dir="2700000" algn="tl">
                    <a:srgbClr val="000000">
                      <a:alpha val="43137"/>
                    </a:srgbClr>
                  </a:outerShdw>
                </a:effectLst>
              </a:rPr>
              <a:t>Ann Thompson, MD, MCCM, MHCPM</a:t>
            </a:r>
            <a:br>
              <a:rPr lang="en-US" sz="4000" b="1" dirty="0"/>
            </a:br>
            <a:br>
              <a:rPr lang="en-US" sz="4000" b="1" dirty="0"/>
            </a:br>
            <a:r>
              <a:rPr lang="en-US" sz="4000" b="1" dirty="0"/>
              <a:t>Distinguished Service Professor, Critical Care Medicine and Pediatrics</a:t>
            </a:r>
            <a:br>
              <a:rPr lang="en-US" sz="4000" b="1" dirty="0"/>
            </a:br>
            <a:r>
              <a:rPr lang="en-US" sz="4000" b="1" dirty="0"/>
              <a:t>Vice Dean, University of Pittsburgh School of Medicine</a:t>
            </a:r>
          </a:p>
        </p:txBody>
      </p:sp>
      <p:pic>
        <p:nvPicPr>
          <p:cNvPr id="4" name="Picture 3">
            <a:extLst>
              <a:ext uri="{FF2B5EF4-FFF2-40B4-BE49-F238E27FC236}">
                <a16:creationId xmlns:a16="http://schemas.microsoft.com/office/drawing/2014/main" id="{E5E4A1C9-4A4C-65E6-3186-4AD54A26F323}"/>
              </a:ext>
            </a:extLst>
          </p:cNvPr>
          <p:cNvPicPr>
            <a:picLocks noChangeAspect="1"/>
          </p:cNvPicPr>
          <p:nvPr/>
        </p:nvPicPr>
        <p:blipFill rotWithShape="1">
          <a:blip r:embed="rId2"/>
          <a:srcRect l="67293" r="319" b="28889"/>
          <a:stretch/>
        </p:blipFill>
        <p:spPr>
          <a:xfrm>
            <a:off x="8640417" y="17034"/>
            <a:ext cx="3551583" cy="4414246"/>
          </a:xfrm>
          <a:prstGeom prst="rect">
            <a:avLst/>
          </a:prstGeom>
          <a:ln>
            <a:solidFill>
              <a:schemeClr val="tx1"/>
            </a:solidFill>
          </a:ln>
        </p:spPr>
      </p:pic>
    </p:spTree>
    <p:extLst>
      <p:ext uri="{BB962C8B-B14F-4D97-AF65-F5344CB8AC3E}">
        <p14:creationId xmlns:p14="http://schemas.microsoft.com/office/powerpoint/2010/main" val="688460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19B1-2ECB-5A16-E2D6-34242D86C41F}"/>
              </a:ext>
            </a:extLst>
          </p:cNvPr>
          <p:cNvSpPr>
            <a:spLocks noGrp="1"/>
          </p:cNvSpPr>
          <p:nvPr>
            <p:ph type="title" idx="4294967295"/>
          </p:nvPr>
        </p:nvSpPr>
        <p:spPr>
          <a:xfrm>
            <a:off x="951614" y="483515"/>
            <a:ext cx="10515600" cy="1325563"/>
          </a:xfrm>
        </p:spPr>
        <p:txBody>
          <a:bodyPr>
            <a:noAutofit/>
          </a:bodyPr>
          <a:lstStyle/>
          <a:p>
            <a:pPr algn="ctr"/>
            <a:r>
              <a:rPr lang="en-US" sz="5400" dirty="0">
                <a:solidFill>
                  <a:schemeClr val="tx1"/>
                </a:solidFill>
                <a:latin typeface="Aharoni" panose="02010803020104030203" pitchFamily="2" charset="-79"/>
                <a:cs typeface="Aharoni" panose="02010803020104030203" pitchFamily="2" charset="-79"/>
              </a:rPr>
              <a:t>UPMC Children’s Hospital of Pittsburgh</a:t>
            </a:r>
          </a:p>
        </p:txBody>
      </p:sp>
      <p:sp>
        <p:nvSpPr>
          <p:cNvPr id="4" name="TextBox 3">
            <a:extLst>
              <a:ext uri="{FF2B5EF4-FFF2-40B4-BE49-F238E27FC236}">
                <a16:creationId xmlns:a16="http://schemas.microsoft.com/office/drawing/2014/main" id="{EC082946-9C62-8073-8C80-941E95127F69}"/>
              </a:ext>
            </a:extLst>
          </p:cNvPr>
          <p:cNvSpPr txBox="1"/>
          <p:nvPr/>
        </p:nvSpPr>
        <p:spPr>
          <a:xfrm rot="1853656">
            <a:off x="446314" y="3986554"/>
            <a:ext cx="38535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50000"/>
                  </a:srgbClr>
                </a:solidFill>
                <a:effectLst/>
                <a:uLnTx/>
                <a:uFillTx/>
                <a:latin typeface="Baguet Script" panose="00000500000000000000" pitchFamily="2" charset="0"/>
                <a:ea typeface="+mn-ea"/>
                <a:cs typeface="+mn-cs"/>
              </a:rPr>
              <a:t>Parental Support</a:t>
            </a:r>
          </a:p>
        </p:txBody>
      </p:sp>
      <p:sp>
        <p:nvSpPr>
          <p:cNvPr id="6" name="TextBox 5">
            <a:extLst>
              <a:ext uri="{FF2B5EF4-FFF2-40B4-BE49-F238E27FC236}">
                <a16:creationId xmlns:a16="http://schemas.microsoft.com/office/drawing/2014/main" id="{A3B5A152-4E40-4AD6-B500-6990D15D9446}"/>
              </a:ext>
            </a:extLst>
          </p:cNvPr>
          <p:cNvSpPr txBox="1"/>
          <p:nvPr/>
        </p:nvSpPr>
        <p:spPr>
          <a:xfrm rot="19892230">
            <a:off x="1045028" y="1999456"/>
            <a:ext cx="26561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Clinician</a:t>
            </a:r>
          </a:p>
        </p:txBody>
      </p:sp>
      <p:sp>
        <p:nvSpPr>
          <p:cNvPr id="7" name="TextBox 6">
            <a:extLst>
              <a:ext uri="{FF2B5EF4-FFF2-40B4-BE49-F238E27FC236}">
                <a16:creationId xmlns:a16="http://schemas.microsoft.com/office/drawing/2014/main" id="{07DE26A1-BFAD-9559-C0B9-385C40A0EB8A}"/>
              </a:ext>
            </a:extLst>
          </p:cNvPr>
          <p:cNvSpPr txBox="1"/>
          <p:nvPr/>
        </p:nvSpPr>
        <p:spPr>
          <a:xfrm rot="1558412">
            <a:off x="7456715" y="4340497"/>
            <a:ext cx="13607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lasassy Caps" panose="020F0502020204030204" pitchFamily="2" charset="0"/>
                <a:ea typeface="+mn-ea"/>
                <a:cs typeface="+mn-cs"/>
              </a:rPr>
              <a:t>Chef</a:t>
            </a:r>
          </a:p>
        </p:txBody>
      </p:sp>
      <p:sp>
        <p:nvSpPr>
          <p:cNvPr id="8" name="TextBox 7">
            <a:extLst>
              <a:ext uri="{FF2B5EF4-FFF2-40B4-BE49-F238E27FC236}">
                <a16:creationId xmlns:a16="http://schemas.microsoft.com/office/drawing/2014/main" id="{A07EFAA0-10DB-88E3-DBAF-4CE7CE119B31}"/>
              </a:ext>
            </a:extLst>
          </p:cNvPr>
          <p:cNvSpPr txBox="1"/>
          <p:nvPr/>
        </p:nvSpPr>
        <p:spPr>
          <a:xfrm>
            <a:off x="4133066" y="4357910"/>
            <a:ext cx="2656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6600"/>
                </a:solidFill>
                <a:effectLst/>
                <a:uLnTx/>
                <a:uFillTx/>
                <a:latin typeface="Calibri" panose="020F0502020204030204"/>
                <a:ea typeface="+mn-ea"/>
                <a:cs typeface="+mn-cs"/>
              </a:rPr>
              <a:t>Leadership</a:t>
            </a:r>
          </a:p>
        </p:txBody>
      </p:sp>
      <p:sp>
        <p:nvSpPr>
          <p:cNvPr id="9" name="TextBox 8">
            <a:extLst>
              <a:ext uri="{FF2B5EF4-FFF2-40B4-BE49-F238E27FC236}">
                <a16:creationId xmlns:a16="http://schemas.microsoft.com/office/drawing/2014/main" id="{31342C91-140B-0174-48BB-EFA3D97329A9}"/>
              </a:ext>
            </a:extLst>
          </p:cNvPr>
          <p:cNvSpPr txBox="1"/>
          <p:nvPr/>
        </p:nvSpPr>
        <p:spPr>
          <a:xfrm>
            <a:off x="6890657" y="2855480"/>
            <a:ext cx="26561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Amasis MT Pro Light" panose="020F0502020204030204" pitchFamily="18" charset="0"/>
                <a:ea typeface="+mn-ea"/>
                <a:cs typeface="+mn-cs"/>
              </a:rPr>
              <a:t>Teacher</a:t>
            </a:r>
          </a:p>
        </p:txBody>
      </p:sp>
      <p:sp>
        <p:nvSpPr>
          <p:cNvPr id="10" name="TextBox 9">
            <a:extLst>
              <a:ext uri="{FF2B5EF4-FFF2-40B4-BE49-F238E27FC236}">
                <a16:creationId xmlns:a16="http://schemas.microsoft.com/office/drawing/2014/main" id="{8D088A42-AE2E-47FB-3592-0C7776A670B6}"/>
              </a:ext>
            </a:extLst>
          </p:cNvPr>
          <p:cNvSpPr txBox="1"/>
          <p:nvPr/>
        </p:nvSpPr>
        <p:spPr>
          <a:xfrm>
            <a:off x="3787887" y="1933029"/>
            <a:ext cx="60025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FF"/>
                </a:solidFill>
                <a:effectLst/>
                <a:uLnTx/>
                <a:uFillTx/>
                <a:latin typeface="Eras Light ITC" panose="020B0402030504020804" pitchFamily="34" charset="0"/>
                <a:ea typeface="+mn-ea"/>
                <a:cs typeface="+mn-cs"/>
              </a:rPr>
              <a:t>Groundbreaking Medicine</a:t>
            </a:r>
          </a:p>
        </p:txBody>
      </p:sp>
      <p:sp>
        <p:nvSpPr>
          <p:cNvPr id="11" name="TextBox 10">
            <a:extLst>
              <a:ext uri="{FF2B5EF4-FFF2-40B4-BE49-F238E27FC236}">
                <a16:creationId xmlns:a16="http://schemas.microsoft.com/office/drawing/2014/main" id="{82D64BB2-94CB-3BF5-A2F2-CDD8D0AEBB2B}"/>
              </a:ext>
            </a:extLst>
          </p:cNvPr>
          <p:cNvSpPr txBox="1"/>
          <p:nvPr/>
        </p:nvSpPr>
        <p:spPr>
          <a:xfrm>
            <a:off x="4445748" y="5734007"/>
            <a:ext cx="43208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3CC33"/>
                </a:solidFill>
                <a:effectLst/>
                <a:uLnTx/>
                <a:uFillTx/>
                <a:latin typeface="Brush Script MT" panose="03060802040406070304" pitchFamily="66" charset="0"/>
                <a:ea typeface="+mn-ea"/>
                <a:cs typeface="+mn-cs"/>
              </a:rPr>
              <a:t>Program Director</a:t>
            </a:r>
          </a:p>
        </p:txBody>
      </p:sp>
      <p:sp>
        <p:nvSpPr>
          <p:cNvPr id="12" name="TextBox 11">
            <a:extLst>
              <a:ext uri="{FF2B5EF4-FFF2-40B4-BE49-F238E27FC236}">
                <a16:creationId xmlns:a16="http://schemas.microsoft.com/office/drawing/2014/main" id="{160AEE19-62DC-53CE-849F-5E7842BAB1FE}"/>
              </a:ext>
            </a:extLst>
          </p:cNvPr>
          <p:cNvSpPr txBox="1"/>
          <p:nvPr/>
        </p:nvSpPr>
        <p:spPr>
          <a:xfrm>
            <a:off x="9229754" y="3144357"/>
            <a:ext cx="2656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lumMod val="75000"/>
                  </a:srgbClr>
                </a:solidFill>
                <a:effectLst/>
                <a:uLnTx/>
                <a:uFillTx/>
                <a:latin typeface="Bodoni MT Black" panose="02070A03080606020203" pitchFamily="18" charset="0"/>
                <a:ea typeface="+mn-ea"/>
                <a:cs typeface="+mn-cs"/>
              </a:rPr>
              <a:t>Mentor</a:t>
            </a:r>
          </a:p>
        </p:txBody>
      </p:sp>
      <p:sp>
        <p:nvSpPr>
          <p:cNvPr id="3" name="TextBox 2">
            <a:extLst>
              <a:ext uri="{FF2B5EF4-FFF2-40B4-BE49-F238E27FC236}">
                <a16:creationId xmlns:a16="http://schemas.microsoft.com/office/drawing/2014/main" id="{3A8CAB06-81F4-367C-E068-59C4F2DA5D7D}"/>
              </a:ext>
            </a:extLst>
          </p:cNvPr>
          <p:cNvSpPr txBox="1"/>
          <p:nvPr/>
        </p:nvSpPr>
        <p:spPr>
          <a:xfrm>
            <a:off x="8066314" y="5310600"/>
            <a:ext cx="39996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C00CC"/>
                </a:solidFill>
                <a:effectLst/>
                <a:uLnTx/>
                <a:uFillTx/>
                <a:latin typeface="Goudy Old Style" panose="02020502050305020303" pitchFamily="18" charset="0"/>
                <a:ea typeface="+mn-ea"/>
                <a:cs typeface="+mn-cs"/>
              </a:rPr>
              <a:t>President of SCCM</a:t>
            </a:r>
          </a:p>
        </p:txBody>
      </p:sp>
      <p:sp>
        <p:nvSpPr>
          <p:cNvPr id="5" name="TextBox 4">
            <a:extLst>
              <a:ext uri="{FF2B5EF4-FFF2-40B4-BE49-F238E27FC236}">
                <a16:creationId xmlns:a16="http://schemas.microsoft.com/office/drawing/2014/main" id="{F58ADCB9-FDAF-A921-63D0-7B442C36868E}"/>
              </a:ext>
            </a:extLst>
          </p:cNvPr>
          <p:cNvSpPr txBox="1"/>
          <p:nvPr/>
        </p:nvSpPr>
        <p:spPr>
          <a:xfrm rot="21055605">
            <a:off x="531059" y="5771817"/>
            <a:ext cx="31273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9933"/>
                </a:solidFill>
                <a:effectLst/>
                <a:uLnTx/>
                <a:uFillTx/>
                <a:latin typeface="Eras Light ITC" panose="020B0402030504020804" pitchFamily="34" charset="0"/>
                <a:ea typeface="+mn-ea"/>
                <a:cs typeface="+mn-cs"/>
              </a:rPr>
              <a:t>Division Chief</a:t>
            </a:r>
          </a:p>
        </p:txBody>
      </p:sp>
      <p:sp>
        <p:nvSpPr>
          <p:cNvPr id="14" name="TextBox 13">
            <a:extLst>
              <a:ext uri="{FF2B5EF4-FFF2-40B4-BE49-F238E27FC236}">
                <a16:creationId xmlns:a16="http://schemas.microsoft.com/office/drawing/2014/main" id="{2B6442EC-B010-E877-E495-7885435EE7A7}"/>
              </a:ext>
            </a:extLst>
          </p:cNvPr>
          <p:cNvSpPr txBox="1"/>
          <p:nvPr/>
        </p:nvSpPr>
        <p:spPr>
          <a:xfrm rot="665364">
            <a:off x="2595884" y="3288758"/>
            <a:ext cx="38106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Baskerville Old Face" panose="02020602080505020303" pitchFamily="18" charset="0"/>
                <a:ea typeface="+mn-ea"/>
                <a:cs typeface="+mn-cs"/>
              </a:rPr>
              <a:t>Liver Transplant</a:t>
            </a:r>
          </a:p>
        </p:txBody>
      </p:sp>
      <p:sp>
        <p:nvSpPr>
          <p:cNvPr id="15" name="TextBox 14">
            <a:extLst>
              <a:ext uri="{FF2B5EF4-FFF2-40B4-BE49-F238E27FC236}">
                <a16:creationId xmlns:a16="http://schemas.microsoft.com/office/drawing/2014/main" id="{DFEECF09-8191-3749-E2E9-C7E3A21EFAF6}"/>
              </a:ext>
            </a:extLst>
          </p:cNvPr>
          <p:cNvSpPr txBox="1"/>
          <p:nvPr/>
        </p:nvSpPr>
        <p:spPr>
          <a:xfrm rot="21197684">
            <a:off x="9229753" y="4151136"/>
            <a:ext cx="24242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B9BD5">
                    <a:lumMod val="60000"/>
                    <a:lumOff val="40000"/>
                  </a:srgbClr>
                </a:solidFill>
                <a:effectLst/>
                <a:uLnTx/>
                <a:uFillTx/>
                <a:latin typeface="ADLaM Display" panose="020F0502020204030204" pitchFamily="2" charset="0"/>
                <a:ea typeface="ADLaM Display" panose="020F0502020204030204" pitchFamily="2" charset="0"/>
                <a:cs typeface="ADLaM Display" panose="020F0502020204030204" pitchFamily="2" charset="0"/>
              </a:rPr>
              <a:t>Sponsor</a:t>
            </a:r>
          </a:p>
        </p:txBody>
      </p:sp>
      <p:sp>
        <p:nvSpPr>
          <p:cNvPr id="16" name="TextBox 15">
            <a:extLst>
              <a:ext uri="{FF2B5EF4-FFF2-40B4-BE49-F238E27FC236}">
                <a16:creationId xmlns:a16="http://schemas.microsoft.com/office/drawing/2014/main" id="{BB204752-E053-CF99-628A-FDAB062D313D}"/>
              </a:ext>
            </a:extLst>
          </p:cNvPr>
          <p:cNvSpPr txBox="1"/>
          <p:nvPr/>
        </p:nvSpPr>
        <p:spPr>
          <a:xfrm>
            <a:off x="8903722" y="6125761"/>
            <a:ext cx="32882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99FF"/>
                </a:solidFill>
                <a:effectLst/>
                <a:uLnTx/>
                <a:uFillTx/>
                <a:latin typeface="Britannic Bold" panose="020B0903060703020204" pitchFamily="34" charset="0"/>
                <a:ea typeface="+mn-ea"/>
                <a:cs typeface="+mn-cs"/>
              </a:rPr>
              <a:t>Women</a:t>
            </a:r>
          </a:p>
        </p:txBody>
      </p:sp>
      <p:sp>
        <p:nvSpPr>
          <p:cNvPr id="17" name="TextBox 16">
            <a:extLst>
              <a:ext uri="{FF2B5EF4-FFF2-40B4-BE49-F238E27FC236}">
                <a16:creationId xmlns:a16="http://schemas.microsoft.com/office/drawing/2014/main" id="{72B676A3-DF79-9FE9-9E73-72816A9C601D}"/>
              </a:ext>
            </a:extLst>
          </p:cNvPr>
          <p:cNvSpPr txBox="1"/>
          <p:nvPr/>
        </p:nvSpPr>
        <p:spPr>
          <a:xfrm>
            <a:off x="274966" y="4711853"/>
            <a:ext cx="24383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Research</a:t>
            </a:r>
          </a:p>
        </p:txBody>
      </p:sp>
    </p:spTree>
    <p:extLst>
      <p:ext uri="{BB962C8B-B14F-4D97-AF65-F5344CB8AC3E}">
        <p14:creationId xmlns:p14="http://schemas.microsoft.com/office/powerpoint/2010/main" val="773319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19B1-2ECB-5A16-E2D6-34242D86C41F}"/>
              </a:ext>
            </a:extLst>
          </p:cNvPr>
          <p:cNvSpPr>
            <a:spLocks noGrp="1"/>
          </p:cNvSpPr>
          <p:nvPr>
            <p:ph type="title" idx="4294967295"/>
          </p:nvPr>
        </p:nvSpPr>
        <p:spPr>
          <a:xfrm>
            <a:off x="951614" y="483515"/>
            <a:ext cx="10515600" cy="1325563"/>
          </a:xfrm>
        </p:spPr>
        <p:txBody>
          <a:bodyPr>
            <a:noAutofit/>
          </a:bodyPr>
          <a:lstStyle/>
          <a:p>
            <a:pPr algn="ctr"/>
            <a:r>
              <a:rPr lang="en-US" sz="5400" dirty="0">
                <a:solidFill>
                  <a:schemeClr val="tx1"/>
                </a:solidFill>
                <a:latin typeface="Aharoni" panose="02010803020104030203" pitchFamily="2" charset="-79"/>
                <a:cs typeface="Aharoni" panose="02010803020104030203" pitchFamily="2" charset="-79"/>
              </a:rPr>
              <a:t>University of Pittsburgh School of Medicine</a:t>
            </a:r>
          </a:p>
        </p:txBody>
      </p:sp>
      <p:sp>
        <p:nvSpPr>
          <p:cNvPr id="4" name="TextBox 3">
            <a:extLst>
              <a:ext uri="{FF2B5EF4-FFF2-40B4-BE49-F238E27FC236}">
                <a16:creationId xmlns:a16="http://schemas.microsoft.com/office/drawing/2014/main" id="{EC082946-9C62-8073-8C80-941E95127F69}"/>
              </a:ext>
            </a:extLst>
          </p:cNvPr>
          <p:cNvSpPr txBox="1"/>
          <p:nvPr/>
        </p:nvSpPr>
        <p:spPr>
          <a:xfrm rot="1853656">
            <a:off x="504506" y="2123525"/>
            <a:ext cx="385354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50000"/>
                  </a:srgbClr>
                </a:solidFill>
                <a:effectLst/>
                <a:uLnTx/>
                <a:uFillTx/>
                <a:latin typeface="Baguet Script" panose="00000500000000000000" pitchFamily="2" charset="0"/>
                <a:ea typeface="+mn-ea"/>
                <a:cs typeface="+mn-cs"/>
              </a:rPr>
              <a:t>Empowering Women</a:t>
            </a:r>
          </a:p>
        </p:txBody>
      </p:sp>
      <p:sp>
        <p:nvSpPr>
          <p:cNvPr id="6" name="TextBox 5">
            <a:extLst>
              <a:ext uri="{FF2B5EF4-FFF2-40B4-BE49-F238E27FC236}">
                <a16:creationId xmlns:a16="http://schemas.microsoft.com/office/drawing/2014/main" id="{A3B5A152-4E40-4AD6-B500-6990D15D9446}"/>
              </a:ext>
            </a:extLst>
          </p:cNvPr>
          <p:cNvSpPr txBox="1"/>
          <p:nvPr/>
        </p:nvSpPr>
        <p:spPr>
          <a:xfrm rot="19892230">
            <a:off x="262333" y="5029774"/>
            <a:ext cx="30485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Social Justice</a:t>
            </a:r>
          </a:p>
        </p:txBody>
      </p:sp>
      <p:sp>
        <p:nvSpPr>
          <p:cNvPr id="7" name="TextBox 6">
            <a:extLst>
              <a:ext uri="{FF2B5EF4-FFF2-40B4-BE49-F238E27FC236}">
                <a16:creationId xmlns:a16="http://schemas.microsoft.com/office/drawing/2014/main" id="{07DE26A1-BFAD-9559-C0B9-385C40A0EB8A}"/>
              </a:ext>
            </a:extLst>
          </p:cNvPr>
          <p:cNvSpPr txBox="1"/>
          <p:nvPr/>
        </p:nvSpPr>
        <p:spPr>
          <a:xfrm rot="1558412">
            <a:off x="6799883" y="4315257"/>
            <a:ext cx="25707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lasassy Caps" panose="020F0502020204030204" pitchFamily="2" charset="0"/>
                <a:ea typeface="+mn-ea"/>
                <a:cs typeface="+mn-cs"/>
              </a:rPr>
              <a:t>Promotions</a:t>
            </a:r>
          </a:p>
        </p:txBody>
      </p:sp>
      <p:sp>
        <p:nvSpPr>
          <p:cNvPr id="8" name="TextBox 7">
            <a:extLst>
              <a:ext uri="{FF2B5EF4-FFF2-40B4-BE49-F238E27FC236}">
                <a16:creationId xmlns:a16="http://schemas.microsoft.com/office/drawing/2014/main" id="{A07EFAA0-10DB-88E3-DBAF-4CE7CE119B31}"/>
              </a:ext>
            </a:extLst>
          </p:cNvPr>
          <p:cNvSpPr txBox="1"/>
          <p:nvPr/>
        </p:nvSpPr>
        <p:spPr>
          <a:xfrm>
            <a:off x="3929743" y="3673251"/>
            <a:ext cx="2656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6600"/>
                </a:solidFill>
                <a:effectLst/>
                <a:uLnTx/>
                <a:uFillTx/>
                <a:latin typeface="Calibri" panose="020F0502020204030204"/>
                <a:ea typeface="+mn-ea"/>
                <a:cs typeface="+mn-cs"/>
              </a:rPr>
              <a:t>Leadership</a:t>
            </a:r>
          </a:p>
        </p:txBody>
      </p:sp>
      <p:sp>
        <p:nvSpPr>
          <p:cNvPr id="9" name="TextBox 8">
            <a:extLst>
              <a:ext uri="{FF2B5EF4-FFF2-40B4-BE49-F238E27FC236}">
                <a16:creationId xmlns:a16="http://schemas.microsoft.com/office/drawing/2014/main" id="{31342C91-140B-0174-48BB-EFA3D97329A9}"/>
              </a:ext>
            </a:extLst>
          </p:cNvPr>
          <p:cNvSpPr txBox="1"/>
          <p:nvPr/>
        </p:nvSpPr>
        <p:spPr>
          <a:xfrm>
            <a:off x="3532414" y="5629899"/>
            <a:ext cx="28738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Amasis MT Pro Light" panose="020F0502020204030204" pitchFamily="18" charset="0"/>
                <a:ea typeface="+mn-ea"/>
                <a:cs typeface="+mn-cs"/>
              </a:rPr>
              <a:t>Faculty Affairs</a:t>
            </a:r>
          </a:p>
        </p:txBody>
      </p:sp>
      <p:sp>
        <p:nvSpPr>
          <p:cNvPr id="10" name="TextBox 9">
            <a:extLst>
              <a:ext uri="{FF2B5EF4-FFF2-40B4-BE49-F238E27FC236}">
                <a16:creationId xmlns:a16="http://schemas.microsoft.com/office/drawing/2014/main" id="{8D088A42-AE2E-47FB-3592-0C7776A670B6}"/>
              </a:ext>
            </a:extLst>
          </p:cNvPr>
          <p:cNvSpPr txBox="1"/>
          <p:nvPr/>
        </p:nvSpPr>
        <p:spPr>
          <a:xfrm>
            <a:off x="4107463" y="2499156"/>
            <a:ext cx="17237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FF"/>
                </a:solidFill>
                <a:effectLst>
                  <a:outerShdw blurRad="38100" dist="38100" dir="2700000" algn="tl">
                    <a:srgbClr val="000000">
                      <a:alpha val="43137"/>
                    </a:srgbClr>
                  </a:outerShdw>
                </a:effectLst>
                <a:uLnTx/>
                <a:uFillTx/>
                <a:latin typeface="Eras Light ITC" panose="020B0402030504020804" pitchFamily="34" charset="0"/>
                <a:ea typeface="+mn-ea"/>
                <a:cs typeface="+mn-cs"/>
              </a:rPr>
              <a:t>ELAM</a:t>
            </a:r>
          </a:p>
        </p:txBody>
      </p:sp>
      <p:sp>
        <p:nvSpPr>
          <p:cNvPr id="11" name="TextBox 10">
            <a:extLst>
              <a:ext uri="{FF2B5EF4-FFF2-40B4-BE49-F238E27FC236}">
                <a16:creationId xmlns:a16="http://schemas.microsoft.com/office/drawing/2014/main" id="{82D64BB2-94CB-3BF5-A2F2-CDD8D0AEBB2B}"/>
              </a:ext>
            </a:extLst>
          </p:cNvPr>
          <p:cNvSpPr txBox="1"/>
          <p:nvPr/>
        </p:nvSpPr>
        <p:spPr>
          <a:xfrm>
            <a:off x="7473645" y="5538321"/>
            <a:ext cx="30774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3CC33"/>
                </a:solidFill>
                <a:effectLst/>
                <a:uLnTx/>
                <a:uFillTx/>
                <a:latin typeface="Brush Script MT" panose="03060802040406070304" pitchFamily="66" charset="0"/>
                <a:ea typeface="+mn-ea"/>
                <a:cs typeface="+mn-cs"/>
              </a:rPr>
              <a:t>New Curriculum</a:t>
            </a:r>
          </a:p>
        </p:txBody>
      </p:sp>
      <p:sp>
        <p:nvSpPr>
          <p:cNvPr id="12" name="TextBox 11">
            <a:extLst>
              <a:ext uri="{FF2B5EF4-FFF2-40B4-BE49-F238E27FC236}">
                <a16:creationId xmlns:a16="http://schemas.microsoft.com/office/drawing/2014/main" id="{160AEE19-62DC-53CE-849F-5E7842BAB1FE}"/>
              </a:ext>
            </a:extLst>
          </p:cNvPr>
          <p:cNvSpPr txBox="1"/>
          <p:nvPr/>
        </p:nvSpPr>
        <p:spPr>
          <a:xfrm>
            <a:off x="9663262" y="3708948"/>
            <a:ext cx="2656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lumMod val="75000"/>
                  </a:srgbClr>
                </a:solidFill>
                <a:effectLst/>
                <a:uLnTx/>
                <a:uFillTx/>
                <a:latin typeface="Bodoni MT Black" panose="02070A03080606020203" pitchFamily="18" charset="0"/>
                <a:ea typeface="+mn-ea"/>
                <a:cs typeface="+mn-cs"/>
              </a:rPr>
              <a:t>Mentor</a:t>
            </a:r>
          </a:p>
        </p:txBody>
      </p:sp>
      <p:sp>
        <p:nvSpPr>
          <p:cNvPr id="3" name="TextBox 2">
            <a:extLst>
              <a:ext uri="{FF2B5EF4-FFF2-40B4-BE49-F238E27FC236}">
                <a16:creationId xmlns:a16="http://schemas.microsoft.com/office/drawing/2014/main" id="{31C4F337-0D26-595E-34D3-E3364A373101}"/>
              </a:ext>
            </a:extLst>
          </p:cNvPr>
          <p:cNvSpPr txBox="1"/>
          <p:nvPr/>
        </p:nvSpPr>
        <p:spPr>
          <a:xfrm>
            <a:off x="7913914" y="1771992"/>
            <a:ext cx="15675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C6600"/>
                </a:solidFill>
                <a:effectLst/>
                <a:uLnTx/>
                <a:uFillTx/>
                <a:latin typeface="Broadway" panose="04040905080B02020502" pitchFamily="82" charset="0"/>
                <a:ea typeface="+mn-ea"/>
                <a:cs typeface="+mn-cs"/>
              </a:rPr>
              <a:t>DEI</a:t>
            </a:r>
          </a:p>
        </p:txBody>
      </p:sp>
      <p:sp>
        <p:nvSpPr>
          <p:cNvPr id="5" name="TextBox 4">
            <a:extLst>
              <a:ext uri="{FF2B5EF4-FFF2-40B4-BE49-F238E27FC236}">
                <a16:creationId xmlns:a16="http://schemas.microsoft.com/office/drawing/2014/main" id="{A0BE6242-4F18-52BD-9501-A2CFCF50F327}"/>
              </a:ext>
            </a:extLst>
          </p:cNvPr>
          <p:cNvSpPr txBox="1"/>
          <p:nvPr/>
        </p:nvSpPr>
        <p:spPr>
          <a:xfrm>
            <a:off x="292559" y="3355005"/>
            <a:ext cx="2656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979B7"/>
                </a:solidFill>
                <a:effectLst/>
                <a:uLnTx/>
                <a:uFillTx/>
                <a:latin typeface="Selawik Semibold" panose="020F0502020204030204" pitchFamily="34" charset="0"/>
                <a:ea typeface="+mn-ea"/>
                <a:cs typeface="+mn-cs"/>
              </a:rPr>
              <a:t>Advisor</a:t>
            </a:r>
          </a:p>
        </p:txBody>
      </p:sp>
      <p:sp>
        <p:nvSpPr>
          <p:cNvPr id="13" name="TextBox 12">
            <a:extLst>
              <a:ext uri="{FF2B5EF4-FFF2-40B4-BE49-F238E27FC236}">
                <a16:creationId xmlns:a16="http://schemas.microsoft.com/office/drawing/2014/main" id="{833CBEE3-C36D-A2D7-2B31-4A9254567091}"/>
              </a:ext>
            </a:extLst>
          </p:cNvPr>
          <p:cNvSpPr txBox="1"/>
          <p:nvPr/>
        </p:nvSpPr>
        <p:spPr>
          <a:xfrm>
            <a:off x="6585857" y="2797676"/>
            <a:ext cx="1981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60000"/>
                    <a:lumOff val="40000"/>
                  </a:srgbClr>
                </a:solidFill>
                <a:effectLst/>
                <a:uLnTx/>
                <a:uFillTx/>
                <a:latin typeface="Alasassy Caps" pitchFamily="2" charset="0"/>
                <a:ea typeface="+mn-ea"/>
                <a:cs typeface="+mn-cs"/>
              </a:rPr>
              <a:t>Sponsor</a:t>
            </a:r>
          </a:p>
        </p:txBody>
      </p:sp>
      <p:sp>
        <p:nvSpPr>
          <p:cNvPr id="14" name="TextBox 13">
            <a:extLst>
              <a:ext uri="{FF2B5EF4-FFF2-40B4-BE49-F238E27FC236}">
                <a16:creationId xmlns:a16="http://schemas.microsoft.com/office/drawing/2014/main" id="{1C71887A-6ECC-550B-3EFB-C1D8D57FECD5}"/>
              </a:ext>
            </a:extLst>
          </p:cNvPr>
          <p:cNvSpPr txBox="1"/>
          <p:nvPr/>
        </p:nvSpPr>
        <p:spPr>
          <a:xfrm rot="19301769">
            <a:off x="8368561" y="2406038"/>
            <a:ext cx="38746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C00CC"/>
                </a:solidFill>
                <a:effectLst/>
                <a:uLnTx/>
                <a:uFillTx/>
                <a:latin typeface="Bierstadt Display" panose="020F0502020204030204" pitchFamily="34" charset="0"/>
                <a:ea typeface="+mn-ea"/>
                <a:cs typeface="+mn-cs"/>
              </a:rPr>
              <a:t>Clinician Educators</a:t>
            </a:r>
          </a:p>
        </p:txBody>
      </p:sp>
      <p:sp>
        <p:nvSpPr>
          <p:cNvPr id="16" name="TextBox 15">
            <a:extLst>
              <a:ext uri="{FF2B5EF4-FFF2-40B4-BE49-F238E27FC236}">
                <a16:creationId xmlns:a16="http://schemas.microsoft.com/office/drawing/2014/main" id="{DE295FB8-F858-92CD-4FE2-3BF324F84FF1}"/>
              </a:ext>
            </a:extLst>
          </p:cNvPr>
          <p:cNvSpPr txBox="1"/>
          <p:nvPr/>
        </p:nvSpPr>
        <p:spPr>
          <a:xfrm>
            <a:off x="1514438" y="5892264"/>
            <a:ext cx="18920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33CC"/>
                </a:solidFill>
                <a:effectLst/>
                <a:uLnTx/>
                <a:uFillTx/>
                <a:latin typeface="Rockwell Extra Bold" panose="02060903040505020403" pitchFamily="18" charset="0"/>
                <a:ea typeface="+mn-ea"/>
                <a:cs typeface="MoolBoran" panose="020F0502020204030204" pitchFamily="34" charset="0"/>
              </a:rPr>
              <a:t>Chef</a:t>
            </a:r>
          </a:p>
        </p:txBody>
      </p:sp>
      <p:sp>
        <p:nvSpPr>
          <p:cNvPr id="18" name="TextBox 17">
            <a:extLst>
              <a:ext uri="{FF2B5EF4-FFF2-40B4-BE49-F238E27FC236}">
                <a16:creationId xmlns:a16="http://schemas.microsoft.com/office/drawing/2014/main" id="{D8508E44-8E53-1390-6578-BF64E5945DD2}"/>
              </a:ext>
            </a:extLst>
          </p:cNvPr>
          <p:cNvSpPr txBox="1"/>
          <p:nvPr/>
        </p:nvSpPr>
        <p:spPr>
          <a:xfrm rot="21055605">
            <a:off x="3684380" y="4410828"/>
            <a:ext cx="60025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9933"/>
                </a:solidFill>
                <a:effectLst/>
                <a:uLnTx/>
                <a:uFillTx/>
                <a:latin typeface="Eras Light ITC" panose="020B0402030504020804" pitchFamily="34" charset="0"/>
                <a:ea typeface="+mn-ea"/>
                <a:cs typeface="+mn-cs"/>
              </a:rPr>
              <a:t>Kazakhstan</a:t>
            </a:r>
          </a:p>
        </p:txBody>
      </p:sp>
    </p:spTree>
    <p:extLst>
      <p:ext uri="{BB962C8B-B14F-4D97-AF65-F5344CB8AC3E}">
        <p14:creationId xmlns:p14="http://schemas.microsoft.com/office/powerpoint/2010/main" val="996086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48987-89EE-CF53-20AB-35ED0BE16CD6}"/>
              </a:ext>
            </a:extLst>
          </p:cNvPr>
          <p:cNvPicPr>
            <a:picLocks noChangeAspect="1"/>
          </p:cNvPicPr>
          <p:nvPr/>
        </p:nvPicPr>
        <p:blipFill>
          <a:blip r:embed="rId2"/>
          <a:stretch>
            <a:fillRect/>
          </a:stretch>
        </p:blipFill>
        <p:spPr>
          <a:xfrm>
            <a:off x="3801836" y="370114"/>
            <a:ext cx="4588328" cy="6117771"/>
          </a:xfrm>
          <a:prstGeom prst="rect">
            <a:avLst/>
          </a:prstGeom>
          <a:ln>
            <a:solidFill>
              <a:schemeClr val="tx1"/>
            </a:solidFill>
          </a:ln>
        </p:spPr>
      </p:pic>
    </p:spTree>
    <p:extLst>
      <p:ext uri="{BB962C8B-B14F-4D97-AF65-F5344CB8AC3E}">
        <p14:creationId xmlns:p14="http://schemas.microsoft.com/office/powerpoint/2010/main" val="2708326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amed picture of a heart on a beach&#10;&#10;Description automatically generated">
            <a:extLst>
              <a:ext uri="{FF2B5EF4-FFF2-40B4-BE49-F238E27FC236}">
                <a16:creationId xmlns:a16="http://schemas.microsoft.com/office/drawing/2014/main" id="{45FC5B93-CE2A-7D56-EAC5-0CEFE6C401D3}"/>
              </a:ext>
            </a:extLst>
          </p:cNvPr>
          <p:cNvPicPr>
            <a:picLocks noChangeAspect="1"/>
          </p:cNvPicPr>
          <p:nvPr/>
        </p:nvPicPr>
        <p:blipFill rotWithShape="1">
          <a:blip r:embed="rId2">
            <a:extLst>
              <a:ext uri="{28A0092B-C50C-407E-A947-70E740481C1C}">
                <a14:useLocalDpi xmlns:a14="http://schemas.microsoft.com/office/drawing/2010/main" val="0"/>
              </a:ext>
            </a:extLst>
          </a:blip>
          <a:srcRect t="21449" r="5942" b="22512"/>
          <a:stretch/>
        </p:blipFill>
        <p:spPr>
          <a:xfrm>
            <a:off x="1921565" y="105079"/>
            <a:ext cx="8388626" cy="6663798"/>
          </a:xfrm>
          <a:prstGeom prst="rect">
            <a:avLst/>
          </a:prstGeom>
        </p:spPr>
      </p:pic>
    </p:spTree>
    <p:extLst>
      <p:ext uri="{BB962C8B-B14F-4D97-AF65-F5344CB8AC3E}">
        <p14:creationId xmlns:p14="http://schemas.microsoft.com/office/powerpoint/2010/main" val="3331648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ptop computer covered in sticky notes"/>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32324" y="-1"/>
            <a:ext cx="2537572" cy="2771508"/>
          </a:xfrm>
          <a:prstGeom prst="rect">
            <a:avLst/>
          </a:prstGeom>
        </p:spPr>
      </p:pic>
      <p:pic>
        <p:nvPicPr>
          <p:cNvPr id="5" name="Picture 4"/>
          <p:cNvPicPr>
            <a:picLocks noChangeAspect="1"/>
          </p:cNvPicPr>
          <p:nvPr/>
        </p:nvPicPr>
        <p:blipFill>
          <a:blip r:embed="rId4"/>
          <a:stretch>
            <a:fillRect/>
          </a:stretch>
        </p:blipFill>
        <p:spPr>
          <a:xfrm>
            <a:off x="1" y="-1"/>
            <a:ext cx="2852928" cy="2772901"/>
          </a:xfrm>
          <a:prstGeom prst="rect">
            <a:avLst/>
          </a:prstGeom>
        </p:spPr>
      </p:pic>
      <p:sp>
        <p:nvSpPr>
          <p:cNvPr id="9" name="TextBox 8"/>
          <p:cNvSpPr txBox="1"/>
          <p:nvPr/>
        </p:nvSpPr>
        <p:spPr>
          <a:xfrm>
            <a:off x="822846" y="2849473"/>
            <a:ext cx="1842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Greg Null</a:t>
            </a:r>
          </a:p>
        </p:txBody>
      </p:sp>
      <p:sp>
        <p:nvSpPr>
          <p:cNvPr id="10" name="TextBox 9"/>
          <p:cNvSpPr txBox="1"/>
          <p:nvPr/>
        </p:nvSpPr>
        <p:spPr>
          <a:xfrm>
            <a:off x="2702573" y="2844157"/>
            <a:ext cx="26493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Michelle Sergent</a:t>
            </a:r>
          </a:p>
        </p:txBody>
      </p:sp>
      <p:sp>
        <p:nvSpPr>
          <p:cNvPr id="11" name="TextBox 10"/>
          <p:cNvSpPr txBox="1"/>
          <p:nvPr/>
        </p:nvSpPr>
        <p:spPr>
          <a:xfrm>
            <a:off x="4933125" y="2836933"/>
            <a:ext cx="34099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Health Sciences IT Team</a:t>
            </a:r>
          </a:p>
        </p:txBody>
      </p:sp>
      <p:sp>
        <p:nvSpPr>
          <p:cNvPr id="13" name="Rectangle 12"/>
          <p:cNvSpPr/>
          <p:nvPr/>
        </p:nvSpPr>
        <p:spPr>
          <a:xfrm>
            <a:off x="5059859" y="3265094"/>
            <a:ext cx="468910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Corbel" panose="020B0503020204020204"/>
                <a:ea typeface="+mn-ea"/>
                <a:cs typeface="+mn-cs"/>
              </a:rPr>
              <a:t>THANKS!!!!!</a:t>
            </a:r>
          </a:p>
        </p:txBody>
      </p:sp>
      <p:pic>
        <p:nvPicPr>
          <p:cNvPr id="14" name="Picture 13"/>
          <p:cNvPicPr>
            <a:picLocks noChangeAspect="1"/>
          </p:cNvPicPr>
          <p:nvPr/>
        </p:nvPicPr>
        <p:blipFill>
          <a:blip r:embed="rId5"/>
          <a:stretch>
            <a:fillRect/>
          </a:stretch>
        </p:blipFill>
        <p:spPr>
          <a:xfrm>
            <a:off x="0" y="3369440"/>
            <a:ext cx="3488560" cy="3488560"/>
          </a:xfrm>
          <a:prstGeom prst="rect">
            <a:avLst/>
          </a:prstGeom>
        </p:spPr>
      </p:pic>
      <p:pic>
        <p:nvPicPr>
          <p:cNvPr id="15" name="Picture 14"/>
          <p:cNvPicPr>
            <a:picLocks noChangeAspect="1"/>
          </p:cNvPicPr>
          <p:nvPr/>
        </p:nvPicPr>
        <p:blipFill>
          <a:blip r:embed="rId6"/>
          <a:stretch>
            <a:fillRect/>
          </a:stretch>
        </p:blipFill>
        <p:spPr>
          <a:xfrm>
            <a:off x="3812345" y="4466403"/>
            <a:ext cx="8360868" cy="2391597"/>
          </a:xfrm>
          <a:prstGeom prst="rect">
            <a:avLst/>
          </a:prstGeom>
        </p:spPr>
      </p:pic>
      <p:pic>
        <p:nvPicPr>
          <p:cNvPr id="16" name="Picture 15" descr="A person smiling at the camera&#10;&#10;Description automatically generated">
            <a:extLst>
              <a:ext uri="{FF2B5EF4-FFF2-40B4-BE49-F238E27FC236}">
                <a16:creationId xmlns:a16="http://schemas.microsoft.com/office/drawing/2014/main" id="{5332CD66-1DA9-CABD-CB8E-B79D4D493C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2929" y="-1"/>
            <a:ext cx="2080196" cy="2772901"/>
          </a:xfrm>
          <a:prstGeom prst="rect">
            <a:avLst/>
          </a:prstGeom>
        </p:spPr>
      </p:pic>
      <p:pic>
        <p:nvPicPr>
          <p:cNvPr id="1026" name="Picture 2">
            <a:extLst>
              <a:ext uri="{FF2B5EF4-FFF2-40B4-BE49-F238E27FC236}">
                <a16:creationId xmlns:a16="http://schemas.microsoft.com/office/drawing/2014/main" id="{A637A6DA-F7A5-DE87-A461-5CBC7C0D82F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09420" y="16851"/>
            <a:ext cx="3409993" cy="334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14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UPSOM Education Awards</a:t>
            </a:r>
          </a:p>
        </p:txBody>
      </p:sp>
      <p:sp>
        <p:nvSpPr>
          <p:cNvPr id="3" name="Content Placeholder 2"/>
          <p:cNvSpPr>
            <a:spLocks noGrp="1"/>
          </p:cNvSpPr>
          <p:nvPr>
            <p:ph idx="1"/>
          </p:nvPr>
        </p:nvSpPr>
        <p:spPr>
          <a:xfrm>
            <a:off x="3614057" y="864107"/>
            <a:ext cx="8115201" cy="5558463"/>
          </a:xfrm>
        </p:spPr>
        <p:txBody>
          <a:bodyPr>
            <a:normAutofit fontScale="92500" lnSpcReduction="10000"/>
          </a:bodyPr>
          <a:lstStyle/>
          <a:p>
            <a:pPr lvl="0"/>
            <a:r>
              <a:rPr lang="en-US" dirty="0"/>
              <a:t>Distinguished Service in Medical Education Award</a:t>
            </a:r>
          </a:p>
          <a:p>
            <a:pPr lvl="0"/>
            <a:r>
              <a:rPr lang="en-US" dirty="0"/>
              <a:t>Kenneth E. </a:t>
            </a:r>
            <a:r>
              <a:rPr lang="en-US" dirty="0" err="1"/>
              <a:t>Schuit</a:t>
            </a:r>
            <a:r>
              <a:rPr lang="en-US" dirty="0"/>
              <a:t> Award</a:t>
            </a:r>
          </a:p>
          <a:p>
            <a:pPr lvl="0"/>
            <a:r>
              <a:rPr lang="en-US" dirty="0"/>
              <a:t>Sheldon Adler Award for Innovation in Medical Education</a:t>
            </a:r>
          </a:p>
          <a:p>
            <a:pPr lvl="0"/>
            <a:r>
              <a:rPr lang="en-US" dirty="0"/>
              <a:t>Donald S. Fraley Award for Medical Student Mentoring</a:t>
            </a:r>
          </a:p>
          <a:p>
            <a:pPr lvl="0"/>
            <a:r>
              <a:rPr lang="en-US" dirty="0"/>
              <a:t>William I. Cohen Award for Excellence in Clinical </a:t>
            </a:r>
            <a:r>
              <a:rPr lang="en-US" dirty="0" err="1"/>
              <a:t>Precepting</a:t>
            </a:r>
            <a:endParaRPr lang="en-US" dirty="0"/>
          </a:p>
          <a:p>
            <a:r>
              <a:rPr lang="en-US" dirty="0"/>
              <a:t>Social Justice Education Award</a:t>
            </a:r>
          </a:p>
          <a:p>
            <a:r>
              <a:rPr lang="en-US" dirty="0"/>
              <a:t>Outstanding Staff Contributions to the Curriculum</a:t>
            </a:r>
          </a:p>
          <a:p>
            <a:r>
              <a:rPr lang="en-US" dirty="0"/>
              <a:t>Outstanding Medical Student Contributions to the Curriculum</a:t>
            </a:r>
          </a:p>
          <a:p>
            <a:pPr lvl="0"/>
            <a:r>
              <a:rPr lang="en-US" dirty="0"/>
              <a:t>Early Career Educator Award</a:t>
            </a:r>
          </a:p>
          <a:p>
            <a:pPr lvl="0"/>
            <a:r>
              <a:rPr lang="en-US" dirty="0"/>
              <a:t>Excellence in Clinical Precepting</a:t>
            </a:r>
          </a:p>
          <a:p>
            <a:pPr lvl="0"/>
            <a:r>
              <a:rPr lang="en-US" dirty="0"/>
              <a:t>Clerkship Preceptors of the Year</a:t>
            </a:r>
          </a:p>
          <a:p>
            <a:pPr lvl="0"/>
            <a:r>
              <a:rPr lang="en-US" dirty="0"/>
              <a:t>Carl R. Fuhrman Clinical Educator of the Year</a:t>
            </a:r>
          </a:p>
          <a:p>
            <a:pPr lvl="0"/>
            <a:r>
              <a:rPr lang="en-US" dirty="0"/>
              <a:t>Award for Outstanding PEC</a:t>
            </a:r>
          </a:p>
          <a:p>
            <a:pPr lvl="0"/>
            <a:r>
              <a:rPr lang="en-US" dirty="0"/>
              <a:t>Excellence in Education Awards [MS1-2]</a:t>
            </a:r>
          </a:p>
          <a:p>
            <a:endParaRPr lang="en-US" dirty="0"/>
          </a:p>
        </p:txBody>
      </p:sp>
      <p:pic>
        <p:nvPicPr>
          <p:cNvPr id="4" name="Picture 3"/>
          <p:cNvPicPr>
            <a:picLocks noChangeAspect="1"/>
          </p:cNvPicPr>
          <p:nvPr/>
        </p:nvPicPr>
        <p:blipFill>
          <a:blip r:embed="rId3"/>
          <a:stretch>
            <a:fillRect/>
          </a:stretch>
        </p:blipFill>
        <p:spPr>
          <a:xfrm>
            <a:off x="8766166" y="3790857"/>
            <a:ext cx="3383629" cy="3024940"/>
          </a:xfrm>
          <a:prstGeom prst="rect">
            <a:avLst/>
          </a:prstGeom>
        </p:spPr>
      </p:pic>
      <p:sp>
        <p:nvSpPr>
          <p:cNvPr id="6" name="Right Arrow 5"/>
          <p:cNvSpPr/>
          <p:nvPr/>
        </p:nvSpPr>
        <p:spPr>
          <a:xfrm rot="13091165">
            <a:off x="7812334" y="5958966"/>
            <a:ext cx="936109" cy="5179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64506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Excellence in Education Awards</a:t>
            </a:r>
          </a:p>
        </p:txBody>
      </p:sp>
      <p:sp>
        <p:nvSpPr>
          <p:cNvPr id="3" name="Content Placeholder 2"/>
          <p:cNvSpPr>
            <a:spLocks noGrp="1"/>
          </p:cNvSpPr>
          <p:nvPr>
            <p:ph idx="1"/>
          </p:nvPr>
        </p:nvSpPr>
        <p:spPr/>
        <p:txBody>
          <a:bodyPr/>
          <a:lstStyle/>
          <a:p>
            <a:pPr marL="0" indent="0">
              <a:buNone/>
            </a:pPr>
            <a:r>
              <a:rPr lang="en-US" sz="3200" dirty="0"/>
              <a:t>At the end of their first and second years, medical students at UPSOM recognize faculty educators for their valued contributions and dedication to teaching in the Foundations of Medicine (FOM) and Organ Systems Pathophysiology (OSP) courses.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87865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8544-9E02-4525-99A4-70CDA0EFD3AC}"/>
              </a:ext>
            </a:extLst>
          </p:cNvPr>
          <p:cNvSpPr>
            <a:spLocks noGrp="1"/>
          </p:cNvSpPr>
          <p:nvPr>
            <p:ph type="title"/>
          </p:nvPr>
        </p:nvSpPr>
        <p:spPr/>
        <p:txBody>
          <a:bodyPr/>
          <a:lstStyle/>
          <a:p>
            <a:r>
              <a:rPr lang="en-US" dirty="0"/>
              <a:t>MS1 Curriculum</a:t>
            </a:r>
          </a:p>
        </p:txBody>
      </p:sp>
      <p:sp>
        <p:nvSpPr>
          <p:cNvPr id="3" name="Content Placeholder 2">
            <a:extLst>
              <a:ext uri="{FF2B5EF4-FFF2-40B4-BE49-F238E27FC236}">
                <a16:creationId xmlns:a16="http://schemas.microsoft.com/office/drawing/2014/main" id="{23C3652A-9359-425B-A18F-EB254FE054A6}"/>
              </a:ext>
            </a:extLst>
          </p:cNvPr>
          <p:cNvSpPr>
            <a:spLocks noGrp="1"/>
          </p:cNvSpPr>
          <p:nvPr>
            <p:ph idx="1"/>
          </p:nvPr>
        </p:nvSpPr>
        <p:spPr>
          <a:xfrm>
            <a:off x="3869268" y="864107"/>
            <a:ext cx="7315200" cy="5453565"/>
          </a:xfrm>
        </p:spPr>
        <p:txBody>
          <a:bodyPr>
            <a:normAutofit/>
          </a:bodyPr>
          <a:lstStyle/>
          <a:p>
            <a:pPr fontAlgn="base"/>
            <a:r>
              <a:rPr lang="en-US" sz="3200" b="1" dirty="0"/>
              <a:t>Course Directors: </a:t>
            </a:r>
            <a:r>
              <a:rPr lang="en-US" sz="3200" dirty="0"/>
              <a:t>Drew Klein, MD and Allie Dakroub, MD, MS, FAAP, FACP</a:t>
            </a:r>
          </a:p>
          <a:p>
            <a:pPr marL="0" indent="0" fontAlgn="base">
              <a:buNone/>
            </a:pPr>
            <a:endParaRPr lang="en-US" sz="3200" dirty="0"/>
          </a:p>
          <a:p>
            <a:pPr fontAlgn="base"/>
            <a:r>
              <a:rPr lang="en-US" sz="3200" b="1" dirty="0"/>
              <a:t>Lecturer: </a:t>
            </a:r>
            <a:r>
              <a:rPr lang="en-US" sz="3200" dirty="0"/>
              <a:t>Martin Schmidt, PhD</a:t>
            </a:r>
          </a:p>
          <a:p>
            <a:pPr marL="0" indent="0" fontAlgn="base">
              <a:buNone/>
            </a:pPr>
            <a:endParaRPr lang="en-US" sz="3200" dirty="0"/>
          </a:p>
          <a:p>
            <a:pPr fontAlgn="base"/>
            <a:r>
              <a:rPr lang="en-US" sz="3200" b="1" dirty="0"/>
              <a:t>Facilitator: </a:t>
            </a:r>
            <a:r>
              <a:rPr lang="en-US" sz="3200" dirty="0"/>
              <a:t>Joe Suyama, MD, FACEP</a:t>
            </a:r>
          </a:p>
        </p:txBody>
      </p:sp>
    </p:spTree>
    <p:extLst>
      <p:ext uri="{BB962C8B-B14F-4D97-AF65-F5344CB8AC3E}">
        <p14:creationId xmlns:p14="http://schemas.microsoft.com/office/powerpoint/2010/main" val="3265256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8544-9E02-4525-99A4-70CDA0EFD3AC}"/>
              </a:ext>
            </a:extLst>
          </p:cNvPr>
          <p:cNvSpPr>
            <a:spLocks noGrp="1"/>
          </p:cNvSpPr>
          <p:nvPr>
            <p:ph type="title"/>
          </p:nvPr>
        </p:nvSpPr>
        <p:spPr/>
        <p:txBody>
          <a:bodyPr/>
          <a:lstStyle/>
          <a:p>
            <a:r>
              <a:rPr lang="en-US" dirty="0"/>
              <a:t>MS2 Curriculum</a:t>
            </a:r>
          </a:p>
        </p:txBody>
      </p:sp>
      <p:sp>
        <p:nvSpPr>
          <p:cNvPr id="3" name="Content Placeholder 2">
            <a:extLst>
              <a:ext uri="{FF2B5EF4-FFF2-40B4-BE49-F238E27FC236}">
                <a16:creationId xmlns:a16="http://schemas.microsoft.com/office/drawing/2014/main" id="{23C3652A-9359-425B-A18F-EB254FE054A6}"/>
              </a:ext>
            </a:extLst>
          </p:cNvPr>
          <p:cNvSpPr>
            <a:spLocks noGrp="1"/>
          </p:cNvSpPr>
          <p:nvPr>
            <p:ph idx="1"/>
          </p:nvPr>
        </p:nvSpPr>
        <p:spPr>
          <a:xfrm>
            <a:off x="3869268" y="864107"/>
            <a:ext cx="7315200" cy="5453565"/>
          </a:xfrm>
        </p:spPr>
        <p:txBody>
          <a:bodyPr>
            <a:normAutofit/>
          </a:bodyPr>
          <a:lstStyle/>
          <a:p>
            <a:pPr fontAlgn="base"/>
            <a:r>
              <a:rPr lang="en-US" sz="3200" b="1" dirty="0"/>
              <a:t>Course Director: </a:t>
            </a:r>
            <a:r>
              <a:rPr lang="en-US" sz="3200" dirty="0"/>
              <a:t>Jenifer Lee, MD</a:t>
            </a:r>
          </a:p>
          <a:p>
            <a:pPr marL="0" indent="0" fontAlgn="base">
              <a:buNone/>
            </a:pPr>
            <a:endParaRPr lang="en-US" sz="3200" dirty="0"/>
          </a:p>
          <a:p>
            <a:pPr fontAlgn="base"/>
            <a:r>
              <a:rPr lang="en-US" sz="3200" b="1" dirty="0"/>
              <a:t>Lecturer: </a:t>
            </a:r>
            <a:r>
              <a:rPr lang="en-US" sz="3200" dirty="0"/>
              <a:t>Joshua Levenson, MD</a:t>
            </a:r>
          </a:p>
          <a:p>
            <a:pPr marL="0" indent="0" fontAlgn="base">
              <a:buNone/>
            </a:pPr>
            <a:endParaRPr lang="en-US" sz="3200" dirty="0"/>
          </a:p>
          <a:p>
            <a:pPr fontAlgn="base"/>
            <a:r>
              <a:rPr lang="en-US" sz="3200" b="1" dirty="0"/>
              <a:t>Facilitator: </a:t>
            </a:r>
            <a:r>
              <a:rPr lang="en-US" sz="3200"/>
              <a:t>Louis Rapkin, MD</a:t>
            </a:r>
            <a:endParaRPr lang="en-US" sz="3200" dirty="0"/>
          </a:p>
        </p:txBody>
      </p:sp>
    </p:spTree>
    <p:extLst>
      <p:ext uri="{BB962C8B-B14F-4D97-AF65-F5344CB8AC3E}">
        <p14:creationId xmlns:p14="http://schemas.microsoft.com/office/powerpoint/2010/main" val="1736570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C3652A-9359-425B-A18F-EB254FE054A6}"/>
              </a:ext>
            </a:extLst>
          </p:cNvPr>
          <p:cNvSpPr>
            <a:spLocks noGrp="1"/>
          </p:cNvSpPr>
          <p:nvPr>
            <p:ph idx="1"/>
          </p:nvPr>
        </p:nvSpPr>
        <p:spPr>
          <a:xfrm>
            <a:off x="3869268" y="864107"/>
            <a:ext cx="5122333" cy="5453565"/>
          </a:xfrm>
        </p:spPr>
        <p:txBody>
          <a:bodyPr>
            <a:normAutofit/>
          </a:bodyPr>
          <a:lstStyle/>
          <a:p>
            <a:pPr fontAlgn="base"/>
            <a:r>
              <a:rPr lang="en-US" sz="3200" dirty="0"/>
              <a:t>Dr. Robert Arnold</a:t>
            </a:r>
          </a:p>
          <a:p>
            <a:pPr fontAlgn="base"/>
            <a:r>
              <a:rPr lang="en-US" sz="3200" dirty="0"/>
              <a:t>Distinguished Service Professor of Medicine</a:t>
            </a:r>
          </a:p>
          <a:p>
            <a:pPr fontAlgn="base"/>
            <a:r>
              <a:rPr lang="en-US" sz="3200" dirty="0"/>
              <a:t>Medical Director, UPMC Palliative and Supportive Institute</a:t>
            </a:r>
          </a:p>
          <a:p>
            <a:pPr fontAlgn="base"/>
            <a:r>
              <a:rPr lang="en-US" sz="3200" dirty="0"/>
              <a:t>Co-Lead, Longitudinal Educator Program (3RC)</a:t>
            </a:r>
          </a:p>
          <a:p>
            <a:pPr marL="0" indent="0" fontAlgn="base">
              <a:buNone/>
            </a:pPr>
            <a:endParaRPr lang="en-US" sz="3200" dirty="0"/>
          </a:p>
        </p:txBody>
      </p:sp>
      <p:pic>
        <p:nvPicPr>
          <p:cNvPr id="1033" name="Picture 1">
            <a:extLst>
              <a:ext uri="{FF2B5EF4-FFF2-40B4-BE49-F238E27FC236}">
                <a16:creationId xmlns:a16="http://schemas.microsoft.com/office/drawing/2014/main" id="{78020C66-3F41-BB9E-2231-24A9DF10B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6720" y="403640"/>
            <a:ext cx="3442361" cy="264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017061"/>
      </p:ext>
    </p:extLst>
  </p:cSld>
  <p:clrMapOvr>
    <a:masterClrMapping/>
  </p:clrMapOvr>
</p:sld>
</file>

<file path=ppt/theme/theme1.xml><?xml version="1.0" encoding="utf-8"?>
<a:theme xmlns:a="http://schemas.openxmlformats.org/drawingml/2006/main" name="Fra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B330A2AACB94478B4CC2F39002A861" ma:contentTypeVersion="15" ma:contentTypeDescription="Create a new document." ma:contentTypeScope="" ma:versionID="f2be67cfcc00e8d8b7db922f60915cdb">
  <xsd:schema xmlns:xsd="http://www.w3.org/2001/XMLSchema" xmlns:xs="http://www.w3.org/2001/XMLSchema" xmlns:p="http://schemas.microsoft.com/office/2006/metadata/properties" xmlns:ns3="ba28866e-f5dd-4244-9a9f-5ea6ca469195" xmlns:ns4="1c19515c-c7c5-4d54-a7fa-846a4eb38078" targetNamespace="http://schemas.microsoft.com/office/2006/metadata/properties" ma:root="true" ma:fieldsID="621cb4384af0ee6daff5bc415448cb25" ns3:_="" ns4:_="">
    <xsd:import namespace="ba28866e-f5dd-4244-9a9f-5ea6ca469195"/>
    <xsd:import namespace="1c19515c-c7c5-4d54-a7fa-846a4eb3807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Locatio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8866e-f5dd-4244-9a9f-5ea6ca469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19515c-c7c5-4d54-a7fa-846a4eb380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1F8030-38A8-476C-BA9A-78B90FBF1A0F}">
  <ds:schemaRefs>
    <ds:schemaRef ds:uri="http://schemas.microsoft.com/sharepoint/v3/contenttype/forms"/>
  </ds:schemaRefs>
</ds:datastoreItem>
</file>

<file path=customXml/itemProps2.xml><?xml version="1.0" encoding="utf-8"?>
<ds:datastoreItem xmlns:ds="http://schemas.openxmlformats.org/officeDocument/2006/customXml" ds:itemID="{319DD341-49EA-4BAD-ADDA-8E1C47D424CD}">
  <ds:schemaRefs>
    <ds:schemaRef ds:uri="http://schemas.microsoft.com/office/2006/documentManagement/types"/>
    <ds:schemaRef ds:uri="1c19515c-c7c5-4d54-a7fa-846a4eb38078"/>
    <ds:schemaRef ds:uri="http://purl.org/dc/elements/1.1/"/>
    <ds:schemaRef ds:uri="http://schemas.microsoft.com/office/2006/metadata/properties"/>
    <ds:schemaRef ds:uri="ba28866e-f5dd-4244-9a9f-5ea6ca469195"/>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DBB364CB-4DB3-4FE2-9F1E-FC73291DFB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28866e-f5dd-4244-9a9f-5ea6ca469195"/>
    <ds:schemaRef ds:uri="1c19515c-c7c5-4d54-a7fa-846a4eb380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117</TotalTime>
  <Words>2800</Words>
  <Application>Microsoft Office PowerPoint</Application>
  <PresentationFormat>Widescreen</PresentationFormat>
  <Paragraphs>505</Paragraphs>
  <Slides>48</Slides>
  <Notes>35</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48</vt:i4>
      </vt:variant>
    </vt:vector>
  </HeadingPairs>
  <TitlesOfParts>
    <vt:vector size="67" baseType="lpstr">
      <vt:lpstr>ADLaM Display</vt:lpstr>
      <vt:lpstr>Aharoni</vt:lpstr>
      <vt:lpstr>Alasassy Caps</vt:lpstr>
      <vt:lpstr>Amasis MT Pro Light</vt:lpstr>
      <vt:lpstr>Baguet Script</vt:lpstr>
      <vt:lpstr>Baskerville Old Face</vt:lpstr>
      <vt:lpstr>Bierstadt Display</vt:lpstr>
      <vt:lpstr>Bodoni MT Black</vt:lpstr>
      <vt:lpstr>Britannic Bold</vt:lpstr>
      <vt:lpstr>Broadway</vt:lpstr>
      <vt:lpstr>Brush Script MT</vt:lpstr>
      <vt:lpstr>Calibri</vt:lpstr>
      <vt:lpstr>Corbel</vt:lpstr>
      <vt:lpstr>Eras Light ITC</vt:lpstr>
      <vt:lpstr>Goudy Old Style</vt:lpstr>
      <vt:lpstr>Rockwell Extra Bold</vt:lpstr>
      <vt:lpstr>Selawik Semibold</vt:lpstr>
      <vt:lpstr>Wingdings 2</vt:lpstr>
      <vt:lpstr>Frame</vt:lpstr>
      <vt:lpstr>Medical Student Educator Awards</vt:lpstr>
      <vt:lpstr>Awards Committee</vt:lpstr>
      <vt:lpstr>PowerPoint Presentation</vt:lpstr>
      <vt:lpstr>PowerPoint Presentation</vt:lpstr>
      <vt:lpstr>UPSOM Education Awards</vt:lpstr>
      <vt:lpstr>Excellence in Education Awards</vt:lpstr>
      <vt:lpstr>MS1 Curriculum</vt:lpstr>
      <vt:lpstr>MS2 Curriculum</vt:lpstr>
      <vt:lpstr>PowerPoint Presentation</vt:lpstr>
      <vt:lpstr>Outstanding Professional Enrichment Course</vt:lpstr>
      <vt:lpstr>Outstanding Professional Enrichment Course</vt:lpstr>
      <vt:lpstr>Outstanding Professional Enrichment Course</vt:lpstr>
      <vt:lpstr>Carl R. Fuhrman Clinical Educator  of the Year Award</vt:lpstr>
      <vt:lpstr>Carl R. Fuhrman Clinical Educator  of the Year Award</vt:lpstr>
      <vt:lpstr>Clerkship Preceptor of the Year Award</vt:lpstr>
      <vt:lpstr>Clerkship Preceptor of the Year Award</vt:lpstr>
      <vt:lpstr>Clerkship Preceptor of the Year Award</vt:lpstr>
      <vt:lpstr>Clerkship Preceptor of the Year Award</vt:lpstr>
      <vt:lpstr>Clerkship Preceptor of the Year Award</vt:lpstr>
      <vt:lpstr>Clerkship Preceptor of the Year Award</vt:lpstr>
      <vt:lpstr>Award for Excellence  in Clinical Precepting</vt:lpstr>
      <vt:lpstr>Award for Excellence  in Clinical Precepting</vt:lpstr>
      <vt:lpstr>Award for Excellence  in Clinical Precepting</vt:lpstr>
      <vt:lpstr>Outstanding Early Career Educator Award</vt:lpstr>
      <vt:lpstr>Outstanding Early Career Educator Award</vt:lpstr>
      <vt:lpstr>Outstanding Staff Contributions to the Curriculum</vt:lpstr>
      <vt:lpstr>Award for Outstanding Staff Contributions to the Curriculum</vt:lpstr>
      <vt:lpstr>Award for Outstanding Staff Contributions to the Curriculum</vt:lpstr>
      <vt:lpstr>Outstanding Medical Student Contributions to the Curriculum</vt:lpstr>
      <vt:lpstr>Award for Outstanding Medical Student Contributions to the Curriculum</vt:lpstr>
      <vt:lpstr>Social Justice Education Award</vt:lpstr>
      <vt:lpstr>Social Justice Education Award</vt:lpstr>
      <vt:lpstr>Social Justice Education Award</vt:lpstr>
      <vt:lpstr>William I. Cohen Award for Excellence in Clinical Skills Instruction</vt:lpstr>
      <vt:lpstr>William I. Cohen Award for Excellence in Clinical Skills Instruction</vt:lpstr>
      <vt:lpstr>Donald S. Fraley Award for  Medical Student Mentoring</vt:lpstr>
      <vt:lpstr>Donald S. Fraley Award for  Medical Student Mentoring</vt:lpstr>
      <vt:lpstr>Sheldon Adler Innovation in Education Award</vt:lpstr>
      <vt:lpstr>Sheldon Adler Innovation in Education Award</vt:lpstr>
      <vt:lpstr>Kenneth E. Schuit Award</vt:lpstr>
      <vt:lpstr>Kenneth E. Schuit Award</vt:lpstr>
      <vt:lpstr>Distinguished Service Award</vt:lpstr>
      <vt:lpstr>Ann Thompson, MD, MCCM, MHCPM  Distinguished Service Professor, Critical Care Medicine and Pediatrics Vice Dean, University of Pittsburgh School of Medicine</vt:lpstr>
      <vt:lpstr>UPMC Children’s Hospital of Pittsburgh</vt:lpstr>
      <vt:lpstr>University of Pittsburgh School of Medicine</vt:lpstr>
      <vt:lpstr>PowerPoint Presentation</vt:lpstr>
      <vt:lpstr>PowerPoint Presentation</vt:lpstr>
      <vt:lpstr>PowerPoint Presentation</vt:lpstr>
    </vt:vector>
  </TitlesOfParts>
  <Company>UPMC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Student Educator Awards</dc:title>
  <dc:creator>Rosenstock, Jason</dc:creator>
  <cp:lastModifiedBy>Sergent, Michelle Lynn</cp:lastModifiedBy>
  <cp:revision>27</cp:revision>
  <dcterms:created xsi:type="dcterms:W3CDTF">2021-02-11T16:12:29Z</dcterms:created>
  <dcterms:modified xsi:type="dcterms:W3CDTF">2024-01-31T21:39:13Z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0x010100B0B330A2AACB94478B4CC2F39002A861</vt:lpwstr>
  </property>
  <property fmtid="{D5CDD505-2E9C-101B-9397-08002B2CF9AE}" pid="3" name="MSIP_Label_5e4b1be8-281e-475d-98b0-21c3457e5a46_Enabled">
    <vt:lpwstr>true</vt:lpwstr>
  </property>
  <property fmtid="{D5CDD505-2E9C-101B-9397-08002B2CF9AE}" pid="4" name="MSIP_Label_5e4b1be8-281e-475d-98b0-21c3457e5a46_SetDate">
    <vt:lpwstr>2023-02-03T16:38:24Z</vt:lpwstr>
  </property>
  <property fmtid="{D5CDD505-2E9C-101B-9397-08002B2CF9AE}" pid="5" name="MSIP_Label_5e4b1be8-281e-475d-98b0-21c3457e5a46_Method">
    <vt:lpwstr>Standard</vt:lpwstr>
  </property>
  <property fmtid="{D5CDD505-2E9C-101B-9397-08002B2CF9AE}" pid="6" name="MSIP_Label_5e4b1be8-281e-475d-98b0-21c3457e5a46_Name">
    <vt:lpwstr>Public</vt:lpwstr>
  </property>
  <property fmtid="{D5CDD505-2E9C-101B-9397-08002B2CF9AE}" pid="7" name="MSIP_Label_5e4b1be8-281e-475d-98b0-21c3457e5a46_SiteId">
    <vt:lpwstr>8b3dd73e-4e72-4679-b191-56da1588712b</vt:lpwstr>
  </property>
  <property fmtid="{D5CDD505-2E9C-101B-9397-08002B2CF9AE}" pid="8" name="MSIP_Label_5e4b1be8-281e-475d-98b0-21c3457e5a46_ActionId">
    <vt:lpwstr>71615602-8182-42b5-806e-39efa4f532fa</vt:lpwstr>
  </property>
  <property fmtid="{D5CDD505-2E9C-101B-9397-08002B2CF9AE}" pid="9" name="MSIP_Label_5e4b1be8-281e-475d-98b0-21c3457e5a46_ContentBits">
    <vt:lpwstr>0</vt:lpwstr>
  </property>
</Properties>
</file>