
<file path=[Content_Types].xml><?xml version="1.0" encoding="utf-8"?>
<Types xmlns="http://schemas.openxmlformats.org/package/2006/content-types">
  <Default Extension="emf" ContentType="image/x-emf"/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348" r:id="rId3"/>
    <p:sldId id="257" r:id="rId4"/>
    <p:sldId id="319" r:id="rId5"/>
    <p:sldId id="261" r:id="rId6"/>
    <p:sldId id="279" r:id="rId7"/>
    <p:sldId id="278" r:id="rId8"/>
    <p:sldId id="280" r:id="rId9"/>
    <p:sldId id="281" r:id="rId10"/>
    <p:sldId id="320" r:id="rId11"/>
    <p:sldId id="351" r:id="rId12"/>
    <p:sldId id="352" r:id="rId13"/>
    <p:sldId id="353" r:id="rId14"/>
    <p:sldId id="284" r:id="rId15"/>
    <p:sldId id="336" r:id="rId16"/>
    <p:sldId id="350" r:id="rId17"/>
    <p:sldId id="349" r:id="rId18"/>
    <p:sldId id="355" r:id="rId19"/>
    <p:sldId id="288" r:id="rId20"/>
    <p:sldId id="285" r:id="rId21"/>
    <p:sldId id="289" r:id="rId22"/>
    <p:sldId id="354" r:id="rId2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432FF"/>
    <a:srgbClr val="009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246"/>
    <p:restoredTop sz="94777"/>
  </p:normalViewPr>
  <p:slideViewPr>
    <p:cSldViewPr>
      <p:cViewPr>
        <p:scale>
          <a:sx n="130" d="100"/>
          <a:sy n="130" d="100"/>
        </p:scale>
        <p:origin x="272" y="94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10" d="100"/>
        <a:sy n="11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ight Triangle 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-2380" y="-925"/>
            <a:ext cx="9146380" cy="6858925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2002901">
                <a:moveTo>
                  <a:pt x="0" y="2002901"/>
                </a:moveTo>
                <a:lnTo>
                  <a:pt x="2836585" y="0"/>
                </a:lnTo>
                <a:lnTo>
                  <a:pt x="3352800" y="270"/>
                </a:lnTo>
                <a:lnTo>
                  <a:pt x="3352800" y="2002901"/>
                </a:lnTo>
                <a:lnTo>
                  <a:pt x="0" y="2002901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19140000">
            <a:off x="817112" y="1730403"/>
            <a:ext cx="5648623" cy="1204306"/>
          </a:xfrm>
        </p:spPr>
        <p:txBody>
          <a:bodyPr bIns="9144"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19140000">
            <a:off x="1212277" y="2470925"/>
            <a:ext cx="6511131" cy="329259"/>
          </a:xfrm>
        </p:spPr>
        <p:txBody>
          <a:bodyPr tIns="9144">
            <a:normAutofit/>
          </a:bodyPr>
          <a:lstStyle>
            <a:lvl1pPr marL="0" indent="0" algn="l">
              <a:buNone/>
              <a:defRPr kumimoji="0" lang="en-US" sz="1400" b="0" i="0" u="none" strike="noStrike" kern="1200" cap="all" spc="4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unga" pitchFamily="2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C6A9EC-FE55-4E26-BFC4-2F682583BDD0}" type="datetimeFigureOut">
              <a:rPr lang="en-US" smtClean="0"/>
              <a:t>8/16/21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DD94DF-8E4D-48D6-8C59-A6BB69D868D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C6A9EC-FE55-4E26-BFC4-2F682583BDD0}" type="datetimeFigureOut">
              <a:rPr lang="en-US" smtClean="0"/>
              <a:t>8/16/21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DD94DF-8E4D-48D6-8C59-A6BB69D868D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4678362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4678362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C6A9EC-FE55-4E26-BFC4-2F682583BDD0}" type="datetimeFigureOut">
              <a:rPr lang="en-US" smtClean="0"/>
              <a:t>8/16/21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DD94DF-8E4D-48D6-8C59-A6BB69D868D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C6A9EC-FE55-4E26-BFC4-2F682583BDD0}" type="datetimeFigureOut">
              <a:rPr lang="en-US" smtClean="0"/>
              <a:t>8/16/21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DD94DF-8E4D-48D6-8C59-A6BB69D868D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7"/>
          <p:cNvSpPr/>
          <p:nvPr/>
        </p:nvSpPr>
        <p:spPr>
          <a:xfrm>
            <a:off x="-2380" y="-925"/>
            <a:ext cx="9146380" cy="6858925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2002901">
                <a:moveTo>
                  <a:pt x="0" y="2002901"/>
                </a:moveTo>
                <a:lnTo>
                  <a:pt x="2836585" y="0"/>
                </a:lnTo>
                <a:lnTo>
                  <a:pt x="3352800" y="270"/>
                </a:lnTo>
                <a:lnTo>
                  <a:pt x="3352800" y="2002901"/>
                </a:lnTo>
                <a:lnTo>
                  <a:pt x="0" y="200290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ight Triangle 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819399" y="1726737"/>
            <a:ext cx="5650992" cy="1207509"/>
          </a:xfrm>
        </p:spPr>
        <p:txBody>
          <a:bodyPr bIns="9144" anchor="b"/>
          <a:lstStyle>
            <a:lvl1pPr algn="l">
              <a:defRPr kumimoji="0" lang="en-US" sz="3200" b="0" i="0" u="none" strike="noStrike" kern="1200" cap="all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 rot="19140000">
            <a:off x="1216152" y="2468304"/>
            <a:ext cx="6510528" cy="329184"/>
          </a:xfrm>
        </p:spPr>
        <p:txBody>
          <a:bodyPr anchor="t">
            <a:normAutofit/>
          </a:bodyPr>
          <a:lstStyle>
            <a:lvl1pPr marL="0" indent="0">
              <a:buNone/>
              <a:defRPr kumimoji="0" lang="en-US" sz="1400" b="0" i="0" u="none" strike="noStrike" kern="1200" cap="all" spc="4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C6A9EC-FE55-4E26-BFC4-2F682583BDD0}" type="datetimeFigureOut">
              <a:rPr lang="en-US" smtClean="0"/>
              <a:t>8/16/21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DD94DF-8E4D-48D6-8C59-A6BB69D868D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2960" y="1097280"/>
            <a:ext cx="3200400" cy="37124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00016" y="1097280"/>
            <a:ext cx="3200400" cy="37124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C6A9EC-FE55-4E26-BFC4-2F682583BDD0}" type="datetimeFigureOut">
              <a:rPr lang="en-US" smtClean="0"/>
              <a:t>8/16/21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DD94DF-8E4D-48D6-8C59-A6BB69D868DD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097280"/>
            <a:ext cx="3200400" cy="548640"/>
          </a:xfrm>
        </p:spPr>
        <p:txBody>
          <a:bodyPr anchor="b">
            <a:normAutofit/>
          </a:bodyPr>
          <a:lstStyle>
            <a:lvl1pPr marL="0" indent="0">
              <a:buNone/>
              <a:defRPr lang="en-US" sz="1400" b="0" kern="1200" cap="all" spc="400" baseline="0" dirty="0" smtClean="0">
                <a:solidFill>
                  <a:schemeClr val="tx1"/>
                </a:solidFill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9150" y="1701848"/>
            <a:ext cx="3200400" cy="310896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00016" y="1097280"/>
            <a:ext cx="3200400" cy="548640"/>
          </a:xfrm>
        </p:spPr>
        <p:txBody>
          <a:bodyPr anchor="b">
            <a:normAutofit/>
          </a:bodyPr>
          <a:lstStyle>
            <a:lvl1pPr marL="0" indent="0">
              <a:buNone/>
              <a:defRPr lang="en-US" sz="1400" b="0" kern="1200" cap="all" spc="400" baseline="0" dirty="0" smtClean="0">
                <a:solidFill>
                  <a:schemeClr val="tx1"/>
                </a:solidFill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00016" y="1701848"/>
            <a:ext cx="3200400" cy="310896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C6A9EC-FE55-4E26-BFC4-2F682583BDD0}" type="datetimeFigureOut">
              <a:rPr lang="en-US" smtClean="0"/>
              <a:t>8/16/21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DD94DF-8E4D-48D6-8C59-A6BB69D868D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C6A9EC-FE55-4E26-BFC4-2F682583BDD0}" type="datetimeFigureOut">
              <a:rPr lang="en-US" smtClean="0"/>
              <a:t>8/16/21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DD94DF-8E4D-48D6-8C59-A6BB69D868D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C6A9EC-FE55-4E26-BFC4-2F682583BDD0}" type="datetimeFigureOut">
              <a:rPr lang="en-US" smtClean="0"/>
              <a:t>8/16/21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DD94DF-8E4D-48D6-8C59-A6BB69D868D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ight Triangle 1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ight Triangle 17"/>
          <p:cNvSpPr/>
          <p:nvPr/>
        </p:nvSpPr>
        <p:spPr>
          <a:xfrm rot="5400000">
            <a:off x="433389" y="-433387"/>
            <a:ext cx="6858000" cy="7724778"/>
          </a:xfrm>
          <a:prstGeom prst="rtTriangl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784930" y="1576103"/>
            <a:ext cx="5212080" cy="1089427"/>
          </a:xfrm>
        </p:spPr>
        <p:txBody>
          <a:bodyPr bIns="0" anchor="b"/>
          <a:lstStyle>
            <a:lvl1pPr algn="l">
              <a:defRPr kumimoji="0" lang="en-US" sz="2800" b="0" i="0" u="none" strike="noStrike" kern="1200" cap="all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9552" y="2618912"/>
            <a:ext cx="3807779" cy="332468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19140000">
            <a:off x="1297954" y="2253385"/>
            <a:ext cx="5794760" cy="623314"/>
          </a:xfrm>
        </p:spPr>
        <p:txBody>
          <a:bodyPr>
            <a:normAutofit/>
          </a:bodyPr>
          <a:lstStyle>
            <a:lvl1pPr marL="0" indent="0">
              <a:buNone/>
              <a:defRPr lang="en-US" sz="1400" b="1" kern="1200" dirty="0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C6A9EC-FE55-4E26-BFC4-2F682583BDD0}" type="datetimeFigureOut">
              <a:rPr lang="en-US" smtClean="0"/>
              <a:t>8/16/21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ln>
            <a:solidFill>
              <a:schemeClr val="tx2"/>
            </a:solidFill>
          </a:ln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C1DD94DF-8E4D-48D6-8C59-A6BB69D868D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/>
          <p:cNvSpPr>
            <a:spLocks noGrp="1"/>
          </p:cNvSpPr>
          <p:nvPr>
            <p:ph type="pic" sz="quarter" idx="14"/>
          </p:nvPr>
        </p:nvSpPr>
        <p:spPr>
          <a:xfrm>
            <a:off x="2028825" y="0"/>
            <a:ext cx="7115175" cy="6858000"/>
          </a:xfrm>
          <a:custGeom>
            <a:avLst/>
            <a:gdLst>
              <a:gd name="connsiteX0" fmla="*/ 0 w 7104888"/>
              <a:gd name="connsiteY0" fmla="*/ 0 h 6858000"/>
              <a:gd name="connsiteX1" fmla="*/ 7104888 w 7104888"/>
              <a:gd name="connsiteY1" fmla="*/ 0 h 6858000"/>
              <a:gd name="connsiteX2" fmla="*/ 7104888 w 7104888"/>
              <a:gd name="connsiteY2" fmla="*/ 6858000 h 6858000"/>
              <a:gd name="connsiteX3" fmla="*/ 0 w 7104888"/>
              <a:gd name="connsiteY3" fmla="*/ 6858000 h 6858000"/>
              <a:gd name="connsiteX4" fmla="*/ 0 w 7104888"/>
              <a:gd name="connsiteY4" fmla="*/ 0 h 6858000"/>
              <a:gd name="connsiteX0" fmla="*/ 0 w 7104888"/>
              <a:gd name="connsiteY0" fmla="*/ 0 h 6858000"/>
              <a:gd name="connsiteX1" fmla="*/ 5695188 w 7104888"/>
              <a:gd name="connsiteY1" fmla="*/ 0 h 6858000"/>
              <a:gd name="connsiteX2" fmla="*/ 7104888 w 7104888"/>
              <a:gd name="connsiteY2" fmla="*/ 0 h 6858000"/>
              <a:gd name="connsiteX3" fmla="*/ 7104888 w 7104888"/>
              <a:gd name="connsiteY3" fmla="*/ 6858000 h 6858000"/>
              <a:gd name="connsiteX4" fmla="*/ 0 w 7104888"/>
              <a:gd name="connsiteY4" fmla="*/ 6858000 h 6858000"/>
              <a:gd name="connsiteX5" fmla="*/ 0 w 7104888"/>
              <a:gd name="connsiteY5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0287 w 7115175"/>
              <a:gd name="connsiteY4" fmla="*/ 6858000 h 6858000"/>
              <a:gd name="connsiteX5" fmla="*/ 0 w 7115175"/>
              <a:gd name="connsiteY5" fmla="*/ 5048250 h 6858000"/>
              <a:gd name="connsiteX6" fmla="*/ 10287 w 7115175"/>
              <a:gd name="connsiteY6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10287 w 7115175"/>
              <a:gd name="connsiteY5" fmla="*/ 6858000 h 6858000"/>
              <a:gd name="connsiteX6" fmla="*/ 0 w 7115175"/>
              <a:gd name="connsiteY6" fmla="*/ 5048250 h 6858000"/>
              <a:gd name="connsiteX7" fmla="*/ 10287 w 7115175"/>
              <a:gd name="connsiteY7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0 w 7115175"/>
              <a:gd name="connsiteY5" fmla="*/ 5048250 h 6858000"/>
              <a:gd name="connsiteX6" fmla="*/ 10287 w 7115175"/>
              <a:gd name="connsiteY6" fmla="*/ 0 h 6858000"/>
              <a:gd name="connsiteX0" fmla="*/ 0 w 7115175"/>
              <a:gd name="connsiteY0" fmla="*/ 504825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0 w 7115175"/>
              <a:gd name="connsiteY5" fmla="*/ 504825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115175" h="6858000">
                <a:moveTo>
                  <a:pt x="0" y="5048250"/>
                </a:moveTo>
                <a:lnTo>
                  <a:pt x="5705475" y="0"/>
                </a:lnTo>
                <a:lnTo>
                  <a:pt x="7115175" y="0"/>
                </a:lnTo>
                <a:lnTo>
                  <a:pt x="7115175" y="6858000"/>
                </a:lnTo>
                <a:lnTo>
                  <a:pt x="1533526" y="6848475"/>
                </a:lnTo>
                <a:lnTo>
                  <a:pt x="0" y="5048250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</p:spPr>
        <p:txBody>
          <a:bodyPr rIns="182880" anchor="ctr"/>
          <a:lstStyle>
            <a:lvl1pPr algn="r">
              <a:defRPr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9" name="Right Triangle 8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9"/>
          <p:cNvSpPr/>
          <p:nvPr/>
        </p:nvSpPr>
        <p:spPr>
          <a:xfrm>
            <a:off x="0" y="5048250"/>
            <a:ext cx="3571875" cy="1809750"/>
          </a:xfrm>
          <a:custGeom>
            <a:avLst/>
            <a:gdLst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3571875 w 3571875"/>
              <a:gd name="connsiteY2" fmla="*/ 4210050 h 4210050"/>
              <a:gd name="connsiteX3" fmla="*/ 0 w 3571875"/>
              <a:gd name="connsiteY3" fmla="*/ 4210050 h 4210050"/>
              <a:gd name="connsiteX0" fmla="*/ 0 w 3571875"/>
              <a:gd name="connsiteY0" fmla="*/ 1809750 h 1809750"/>
              <a:gd name="connsiteX1" fmla="*/ 1895475 w 3571875"/>
              <a:gd name="connsiteY1" fmla="*/ 0 h 1809750"/>
              <a:gd name="connsiteX2" fmla="*/ 3571875 w 3571875"/>
              <a:gd name="connsiteY2" fmla="*/ 1809750 h 1809750"/>
              <a:gd name="connsiteX3" fmla="*/ 0 w 3571875"/>
              <a:gd name="connsiteY3" fmla="*/ 1809750 h 1809750"/>
              <a:gd name="connsiteX0" fmla="*/ 0 w 3571875"/>
              <a:gd name="connsiteY0" fmla="*/ 1809750 h 1809750"/>
              <a:gd name="connsiteX1" fmla="*/ 2038350 w 3571875"/>
              <a:gd name="connsiteY1" fmla="*/ 0 h 1809750"/>
              <a:gd name="connsiteX2" fmla="*/ 3571875 w 3571875"/>
              <a:gd name="connsiteY2" fmla="*/ 1809750 h 1809750"/>
              <a:gd name="connsiteX3" fmla="*/ 0 w 3571875"/>
              <a:gd name="connsiteY3" fmla="*/ 1809750 h 1809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571875" h="1809750">
                <a:moveTo>
                  <a:pt x="0" y="1809750"/>
                </a:moveTo>
                <a:lnTo>
                  <a:pt x="2038350" y="0"/>
                </a:lnTo>
                <a:lnTo>
                  <a:pt x="3571875" y="1809750"/>
                </a:lnTo>
                <a:lnTo>
                  <a:pt x="0" y="1809750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671197" y="1717501"/>
            <a:ext cx="5486400" cy="867444"/>
          </a:xfrm>
        </p:spPr>
        <p:txBody>
          <a:bodyPr anchor="b"/>
          <a:lstStyle>
            <a:lvl1pPr algn="l">
              <a:defRPr sz="2800" b="0"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19140000">
            <a:off x="1143479" y="2180529"/>
            <a:ext cx="6096545" cy="740664"/>
          </a:xfrm>
        </p:spPr>
        <p:txBody>
          <a:bodyPr/>
          <a:lstStyle>
            <a:lvl1pPr marL="0" indent="0">
              <a:buNone/>
              <a:defRPr sz="14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C6A9EC-FE55-4E26-BFC4-2F682583BDD0}" type="datetimeFigureOut">
              <a:rPr lang="en-US" smtClean="0"/>
              <a:t>8/16/21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DD94DF-8E4D-48D6-8C59-A6BB69D868D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>
          <a:xfrm>
            <a:off x="-2382" y="5050633"/>
            <a:ext cx="3574257" cy="1807368"/>
          </a:xfrm>
          <a:custGeom>
            <a:avLst/>
            <a:gdLst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3571875 w 3571875"/>
              <a:gd name="connsiteY2" fmla="*/ 4210050 h 4210050"/>
              <a:gd name="connsiteX3" fmla="*/ 0 w 3571875"/>
              <a:gd name="connsiteY3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88394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205038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281238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76450 w 3571875"/>
              <a:gd name="connsiteY2" fmla="*/ 2274094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245519 w 3571875"/>
              <a:gd name="connsiteY2" fmla="*/ 2405063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38350 w 3571875"/>
              <a:gd name="connsiteY2" fmla="*/ 2405063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2433637 h 2433637"/>
              <a:gd name="connsiteX1" fmla="*/ 257175 w 3571875"/>
              <a:gd name="connsiteY1" fmla="*/ 0 h 2433637"/>
              <a:gd name="connsiteX2" fmla="*/ 2038350 w 3571875"/>
              <a:gd name="connsiteY2" fmla="*/ 628650 h 2433637"/>
              <a:gd name="connsiteX3" fmla="*/ 3571875 w 3571875"/>
              <a:gd name="connsiteY3" fmla="*/ 2433637 h 2433637"/>
              <a:gd name="connsiteX4" fmla="*/ 0 w 3571875"/>
              <a:gd name="connsiteY4" fmla="*/ 2433637 h 2433637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0732 w 3574257"/>
              <a:gd name="connsiteY2" fmla="*/ 238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924051 w 3574257"/>
              <a:gd name="connsiteY2" fmla="*/ 30718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9749 h 1809749"/>
              <a:gd name="connsiteX1" fmla="*/ 0 w 3574257"/>
              <a:gd name="connsiteY1" fmla="*/ 2381 h 1809749"/>
              <a:gd name="connsiteX2" fmla="*/ 2038351 w 3574257"/>
              <a:gd name="connsiteY2" fmla="*/ 0 h 1809749"/>
              <a:gd name="connsiteX3" fmla="*/ 3574257 w 3574257"/>
              <a:gd name="connsiteY3" fmla="*/ 1809749 h 1809749"/>
              <a:gd name="connsiteX4" fmla="*/ 2382 w 3574257"/>
              <a:gd name="connsiteY4" fmla="*/ 1809749 h 1809749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640682 w 3574257"/>
              <a:gd name="connsiteY2" fmla="*/ 450057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9749 h 1809749"/>
              <a:gd name="connsiteX1" fmla="*/ 0 w 3574257"/>
              <a:gd name="connsiteY1" fmla="*/ 2381 h 1809749"/>
              <a:gd name="connsiteX2" fmla="*/ 2038351 w 3574257"/>
              <a:gd name="connsiteY2" fmla="*/ 0 h 1809749"/>
              <a:gd name="connsiteX3" fmla="*/ 3574257 w 3574257"/>
              <a:gd name="connsiteY3" fmla="*/ 1809749 h 1809749"/>
              <a:gd name="connsiteX4" fmla="*/ 2382 w 3574257"/>
              <a:gd name="connsiteY4" fmla="*/ 1809749 h 1809749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657351 w 3574257"/>
              <a:gd name="connsiteY2" fmla="*/ 23098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0732 w 3574257"/>
              <a:gd name="connsiteY2" fmla="*/ 238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774032 w 3574257"/>
              <a:gd name="connsiteY2" fmla="*/ 161925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969294 w 3574257"/>
              <a:gd name="connsiteY2" fmla="*/ 2143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819275 w 3574257"/>
              <a:gd name="connsiteY2" fmla="*/ 200026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5494 w 3574257"/>
              <a:gd name="connsiteY2" fmla="*/ 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574257" h="1807368">
                <a:moveTo>
                  <a:pt x="2382" y="1807368"/>
                </a:moveTo>
                <a:lnTo>
                  <a:pt x="0" y="0"/>
                </a:lnTo>
                <a:lnTo>
                  <a:pt x="2045494" y="1"/>
                </a:lnTo>
                <a:lnTo>
                  <a:pt x="3574257" y="1807368"/>
                </a:lnTo>
                <a:lnTo>
                  <a:pt x="2382" y="1807368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-2380" y="5051292"/>
            <a:ext cx="9146380" cy="1806709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  <a:gd name="connsiteX0" fmla="*/ 0 w 3352800"/>
              <a:gd name="connsiteY0" fmla="*/ 2002631 h 2002631"/>
              <a:gd name="connsiteX1" fmla="*/ 754045 w 3352800"/>
              <a:gd name="connsiteY1" fmla="*/ 146832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534305 h 534305"/>
              <a:gd name="connsiteX1" fmla="*/ 754045 w 3352800"/>
              <a:gd name="connsiteY1" fmla="*/ 0 h 534305"/>
              <a:gd name="connsiteX2" fmla="*/ 3352800 w 3352800"/>
              <a:gd name="connsiteY2" fmla="*/ 7687 h 534305"/>
              <a:gd name="connsiteX3" fmla="*/ 3352800 w 3352800"/>
              <a:gd name="connsiteY3" fmla="*/ 534305 h 534305"/>
              <a:gd name="connsiteX4" fmla="*/ 0 w 3352800"/>
              <a:gd name="connsiteY4" fmla="*/ 534305 h 534305"/>
              <a:gd name="connsiteX0" fmla="*/ 0 w 3352800"/>
              <a:gd name="connsiteY0" fmla="*/ 534305 h 534305"/>
              <a:gd name="connsiteX1" fmla="*/ 754045 w 3352800"/>
              <a:gd name="connsiteY1" fmla="*/ 0 h 534305"/>
              <a:gd name="connsiteX2" fmla="*/ 3352800 w 3352800"/>
              <a:gd name="connsiteY2" fmla="*/ 7687 h 534305"/>
              <a:gd name="connsiteX3" fmla="*/ 3352800 w 3352800"/>
              <a:gd name="connsiteY3" fmla="*/ 534305 h 534305"/>
              <a:gd name="connsiteX4" fmla="*/ 0 w 3352800"/>
              <a:gd name="connsiteY4" fmla="*/ 534305 h 534305"/>
              <a:gd name="connsiteX0" fmla="*/ 0 w 3352800"/>
              <a:gd name="connsiteY0" fmla="*/ 526618 h 526618"/>
              <a:gd name="connsiteX1" fmla="*/ 980611 w 3352800"/>
              <a:gd name="connsiteY1" fmla="*/ 93681 h 526618"/>
              <a:gd name="connsiteX2" fmla="*/ 3352800 w 3352800"/>
              <a:gd name="connsiteY2" fmla="*/ 0 h 526618"/>
              <a:gd name="connsiteX3" fmla="*/ 3352800 w 3352800"/>
              <a:gd name="connsiteY3" fmla="*/ 526618 h 526618"/>
              <a:gd name="connsiteX4" fmla="*/ 0 w 3352800"/>
              <a:gd name="connsiteY4" fmla="*/ 526618 h 526618"/>
              <a:gd name="connsiteX0" fmla="*/ 0 w 3352800"/>
              <a:gd name="connsiteY0" fmla="*/ 526888 h 526888"/>
              <a:gd name="connsiteX1" fmla="*/ 744735 w 3352800"/>
              <a:gd name="connsiteY1" fmla="*/ 0 h 526888"/>
              <a:gd name="connsiteX2" fmla="*/ 3352800 w 3352800"/>
              <a:gd name="connsiteY2" fmla="*/ 270 h 526888"/>
              <a:gd name="connsiteX3" fmla="*/ 3352800 w 3352800"/>
              <a:gd name="connsiteY3" fmla="*/ 526888 h 526888"/>
              <a:gd name="connsiteX4" fmla="*/ 0 w 3352800"/>
              <a:gd name="connsiteY4" fmla="*/ 526888 h 526888"/>
              <a:gd name="connsiteX0" fmla="*/ 0 w 3352800"/>
              <a:gd name="connsiteY0" fmla="*/ 526618 h 526618"/>
              <a:gd name="connsiteX1" fmla="*/ 811948 w 3352800"/>
              <a:gd name="connsiteY1" fmla="*/ 60921 h 526618"/>
              <a:gd name="connsiteX2" fmla="*/ 3352800 w 3352800"/>
              <a:gd name="connsiteY2" fmla="*/ 0 h 526618"/>
              <a:gd name="connsiteX3" fmla="*/ 3352800 w 3352800"/>
              <a:gd name="connsiteY3" fmla="*/ 526618 h 526618"/>
              <a:gd name="connsiteX4" fmla="*/ 0 w 3352800"/>
              <a:gd name="connsiteY4" fmla="*/ 526618 h 526618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352800 w 3352800"/>
              <a:gd name="connsiteY2" fmla="*/ 966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241069 w 3352800"/>
              <a:gd name="connsiteY2" fmla="*/ 94144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352800 w 3352800"/>
              <a:gd name="connsiteY2" fmla="*/ 271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313 h 527313"/>
              <a:gd name="connsiteX1" fmla="*/ 900984 w 3352800"/>
              <a:gd name="connsiteY1" fmla="*/ 97774 h 527313"/>
              <a:gd name="connsiteX2" fmla="*/ 3352800 w 3352800"/>
              <a:gd name="connsiteY2" fmla="*/ 0 h 527313"/>
              <a:gd name="connsiteX3" fmla="*/ 3352800 w 3352800"/>
              <a:gd name="connsiteY3" fmla="*/ 527313 h 527313"/>
              <a:gd name="connsiteX4" fmla="*/ 0 w 3352800"/>
              <a:gd name="connsiteY4" fmla="*/ 527313 h 527313"/>
              <a:gd name="connsiteX0" fmla="*/ 0 w 3352800"/>
              <a:gd name="connsiteY0" fmla="*/ 527584 h 527584"/>
              <a:gd name="connsiteX1" fmla="*/ 748227 w 3352800"/>
              <a:gd name="connsiteY1" fmla="*/ 0 h 527584"/>
              <a:gd name="connsiteX2" fmla="*/ 3352800 w 3352800"/>
              <a:gd name="connsiteY2" fmla="*/ 271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527584">
                <a:moveTo>
                  <a:pt x="0" y="527584"/>
                </a:moveTo>
                <a:lnTo>
                  <a:pt x="748227" y="0"/>
                </a:lnTo>
                <a:lnTo>
                  <a:pt x="3352800" y="271"/>
                </a:lnTo>
                <a:lnTo>
                  <a:pt x="3352800" y="527584"/>
                </a:lnTo>
                <a:lnTo>
                  <a:pt x="0" y="527584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22960" y="365760"/>
            <a:ext cx="7520940" cy="54864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100628"/>
            <a:ext cx="7520940" cy="357984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9140000">
            <a:off x="201168" y="5870448"/>
            <a:ext cx="2176272" cy="2011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F2C6A9EC-FE55-4E26-BFC4-2F682583BDD0}" type="datetimeFigureOut">
              <a:rPr lang="en-US" smtClean="0"/>
              <a:t>8/16/21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517514" y="6285122"/>
            <a:ext cx="472440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spc="200" baseline="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01038" y="6170822"/>
            <a:ext cx="502920" cy="502920"/>
          </a:xfrm>
          <a:prstGeom prst="ellipse">
            <a:avLst/>
          </a:prstGeom>
          <a:ln w="19050">
            <a:solidFill>
              <a:srgbClr val="FFFFFF"/>
            </a:solidFill>
          </a:ln>
        </p:spPr>
        <p:txBody>
          <a:bodyPr vert="horz" lIns="9144" tIns="9144" rIns="9144" bIns="9144" rtlCol="0" anchor="ctr">
            <a:normAutofit/>
          </a:bodyPr>
          <a:lstStyle>
            <a:lvl1pPr algn="ctr">
              <a:defRPr sz="1650">
                <a:solidFill>
                  <a:srgbClr val="FFFFFF"/>
                </a:solidFill>
              </a:defRPr>
            </a:lvl1pPr>
          </a:lstStyle>
          <a:p>
            <a:fld id="{C1DD94DF-8E4D-48D6-8C59-A6BB69D868DD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28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ts val="800"/>
        </a:spcBef>
        <a:buFont typeface="Arial" pitchFamily="34" charset="0"/>
        <a:buNone/>
        <a:defRPr sz="16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173736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402336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630936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859536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097280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353312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581912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792224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Pittsburgh-city.gif">
            <a:extLst>
              <a:ext uri="{FF2B5EF4-FFF2-40B4-BE49-F238E27FC236}">
                <a16:creationId xmlns:a16="http://schemas.microsoft.com/office/drawing/2014/main" id="{352E43EB-2D24-8C4F-9897-1BDAED62D728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alphaModFix amt="67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0612" r="-2" b="10608"/>
          <a:stretch/>
        </p:blipFill>
        <p:spPr>
          <a:xfrm>
            <a:off x="0" y="0"/>
            <a:ext cx="12191999" cy="712635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67000" y="3429000"/>
            <a:ext cx="5648623" cy="1204306"/>
          </a:xfrm>
        </p:spPr>
        <p:txBody>
          <a:bodyPr/>
          <a:lstStyle/>
          <a:p>
            <a:r>
              <a:rPr lang="en-US" sz="2400" dirty="0"/>
              <a:t> </a:t>
            </a:r>
            <a:r>
              <a:rPr lang="en-US" sz="2400" dirty="0">
                <a:solidFill>
                  <a:schemeClr val="bg1"/>
                </a:solidFill>
              </a:rPr>
              <a:t>Curriculum Reform Update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55995" y="4800600"/>
            <a:ext cx="8580122" cy="329259"/>
          </a:xfrm>
        </p:spPr>
        <p:txBody>
          <a:bodyPr>
            <a:noAutofit/>
          </a:bodyPr>
          <a:lstStyle/>
          <a:p>
            <a:r>
              <a:rPr lang="en-US" sz="3200" b="1" dirty="0">
                <a:solidFill>
                  <a:schemeClr val="bg1"/>
                </a:solidFill>
              </a:rPr>
              <a:t>Curriculum Committee Q3 report</a:t>
            </a:r>
          </a:p>
          <a:p>
            <a:r>
              <a:rPr lang="en-US" sz="2400" dirty="0">
                <a:solidFill>
                  <a:schemeClr val="bg1"/>
                </a:solidFill>
              </a:rPr>
              <a:t>        Mike </a:t>
            </a:r>
            <a:r>
              <a:rPr lang="en-US" sz="2400" dirty="0" err="1">
                <a:solidFill>
                  <a:schemeClr val="bg1"/>
                </a:solidFill>
              </a:rPr>
              <a:t>elnicki</a:t>
            </a:r>
            <a:r>
              <a:rPr lang="en-US" sz="2400" dirty="0">
                <a:solidFill>
                  <a:schemeClr val="bg1"/>
                </a:solidFill>
              </a:rPr>
              <a:t> and peter drain</a:t>
            </a:r>
          </a:p>
          <a:p>
            <a:endParaRPr lang="en-US" sz="2400" dirty="0">
              <a:solidFill>
                <a:schemeClr val="bg1"/>
              </a:solidFill>
            </a:endParaRPr>
          </a:p>
          <a:p>
            <a:r>
              <a:rPr lang="en-US" sz="2400" dirty="0">
                <a:solidFill>
                  <a:schemeClr val="bg1"/>
                </a:solidFill>
                <a:latin typeface="+mj-lt"/>
              </a:rPr>
              <a:t>           Monday 16 august 2021</a:t>
            </a:r>
          </a:p>
        </p:txBody>
      </p:sp>
    </p:spTree>
    <p:extLst>
      <p:ext uri="{BB962C8B-B14F-4D97-AF65-F5344CB8AC3E}">
        <p14:creationId xmlns:p14="http://schemas.microsoft.com/office/powerpoint/2010/main" val="356030079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A467E380-AE18-5C46-95C7-E94B414FB1A7}"/>
              </a:ext>
            </a:extLst>
          </p:cNvPr>
          <p:cNvSpPr/>
          <p:nvPr/>
        </p:nvSpPr>
        <p:spPr>
          <a:xfrm>
            <a:off x="342900" y="701040"/>
            <a:ext cx="8458200" cy="63401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ea typeface="Calibri" panose="020F0502020204030204" pitchFamily="34" charset="0"/>
                <a:cs typeface="Times New Roman" panose="02020603050405020304" pitchFamily="18" charset="0"/>
              </a:rPr>
              <a:t>       Tight sequence of required inter-related contiguous courses, clerkships, activities</a:t>
            </a:r>
          </a:p>
          <a:p>
            <a:r>
              <a:rPr lang="en-US" dirty="0"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  <a:p>
            <a:r>
              <a:rPr lang="en-US" dirty="0">
                <a:ea typeface="Calibri" panose="020F0502020204030204" pitchFamily="34" charset="0"/>
                <a:cs typeface="Times New Roman" panose="02020603050405020304" pitchFamily="18" charset="0"/>
              </a:rPr>
              <a:t>  	</a:t>
            </a:r>
            <a:r>
              <a:rPr lang="en-US" sz="2600" b="1" dirty="0">
                <a:ea typeface="Calibri" panose="020F0502020204030204" pitchFamily="34" charset="0"/>
                <a:cs typeface="Times New Roman" panose="02020603050405020304" pitchFamily="18" charset="0"/>
              </a:rPr>
              <a:t>Doctoring Block (MS1-2) </a:t>
            </a:r>
            <a:endParaRPr lang="en-US" sz="26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714500" lvl="3" indent="-342900">
              <a:buFont typeface="Symbol" pitchFamily="2" charset="2"/>
              <a:buChar char=""/>
            </a:pPr>
            <a:r>
              <a:rPr lang="en-US" dirty="0">
                <a:ea typeface="Calibri" panose="020F0502020204030204" pitchFamily="34" charset="0"/>
                <a:cs typeface="Times New Roman" panose="02020603050405020304" pitchFamily="18" charset="0"/>
              </a:rPr>
              <a:t>Introduction to Being a Physician intro week</a:t>
            </a:r>
          </a:p>
          <a:p>
            <a:pPr marL="1714500" lvl="3" indent="-342900">
              <a:buFont typeface="Symbol" pitchFamily="2" charset="2"/>
              <a:buChar char=""/>
            </a:pPr>
            <a:r>
              <a:rPr lang="en-US" dirty="0">
                <a:ea typeface="Calibri" panose="020F0502020204030204" pitchFamily="34" charset="0"/>
                <a:cs typeface="Times New Roman" panose="02020603050405020304" pitchFamily="18" charset="0"/>
              </a:rPr>
              <a:t>Intro to Patient Care</a:t>
            </a:r>
          </a:p>
          <a:p>
            <a:pPr marL="1714500" lvl="3" indent="-342900">
              <a:buFont typeface="Symbol" pitchFamily="2" charset="2"/>
              <a:buChar char=""/>
            </a:pPr>
            <a:r>
              <a:rPr lang="en-US" dirty="0">
                <a:ea typeface="Calibri" panose="020F0502020204030204" pitchFamily="34" charset="0"/>
                <a:cs typeface="Times New Roman" panose="02020603050405020304" pitchFamily="18" charset="0"/>
              </a:rPr>
              <a:t>Patient, Physician, and Society</a:t>
            </a:r>
          </a:p>
          <a:p>
            <a:pPr marL="1200150" marR="0">
              <a:spcBef>
                <a:spcPts val="0"/>
              </a:spcBef>
              <a:spcAft>
                <a:spcPts val="0"/>
              </a:spcAft>
            </a:pPr>
            <a:r>
              <a:rPr lang="en-US" dirty="0"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  <a:p>
            <a:pPr indent="457200"/>
            <a:r>
              <a:rPr lang="en-US" sz="2600" b="1" dirty="0">
                <a:ea typeface="Calibri" panose="020F0502020204030204" pitchFamily="34" charset="0"/>
                <a:cs typeface="Times New Roman" panose="02020603050405020304" pitchFamily="18" charset="0"/>
              </a:rPr>
              <a:t>	Keystone Fundamentals Block (MS1)</a:t>
            </a:r>
            <a:r>
              <a:rPr lang="en-US" sz="2400" b="1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en-US" sz="24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200150" marR="0">
              <a:spcBef>
                <a:spcPts val="0"/>
              </a:spcBef>
              <a:spcAft>
                <a:spcPts val="0"/>
              </a:spcAft>
            </a:pPr>
            <a:r>
              <a:rPr lang="en-US" dirty="0"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  <a:p>
            <a:pPr indent="457200"/>
            <a:r>
              <a:rPr lang="en-US" sz="2400" b="1" dirty="0">
                <a:ea typeface="Calibri" panose="020F0502020204030204" pitchFamily="34" charset="0"/>
                <a:cs typeface="Times New Roman" panose="02020603050405020304" pitchFamily="18" charset="0"/>
              </a:rPr>
              <a:t>	</a:t>
            </a:r>
            <a:r>
              <a:rPr lang="en-US" sz="2600" b="1" dirty="0">
                <a:ea typeface="Calibri" panose="020F0502020204030204" pitchFamily="34" charset="0"/>
                <a:cs typeface="Times New Roman" panose="02020603050405020304" pitchFamily="18" charset="0"/>
              </a:rPr>
              <a:t>Evidence &amp; Discovery Block (MS1-4)</a:t>
            </a:r>
            <a:endParaRPr lang="en-US" sz="26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714500" lvl="3" indent="-342900">
              <a:buFont typeface="Symbol" pitchFamily="2" charset="2"/>
              <a:buChar char=""/>
            </a:pPr>
            <a:r>
              <a:rPr lang="en-US" dirty="0">
                <a:ea typeface="Calibri" panose="020F0502020204030204" pitchFamily="34" charset="0"/>
                <a:cs typeface="Times New Roman" panose="02020603050405020304" pitchFamily="18" charset="0"/>
              </a:rPr>
              <a:t>EBM Fundamentals &amp; Applied (required)</a:t>
            </a:r>
          </a:p>
          <a:p>
            <a:pPr marL="1714500" lvl="3" indent="-342900">
              <a:buFont typeface="Symbol" pitchFamily="2" charset="2"/>
              <a:buChar char=""/>
            </a:pPr>
            <a:r>
              <a:rPr lang="en-US" dirty="0">
                <a:ea typeface="Calibri" panose="020F0502020204030204" pitchFamily="34" charset="0"/>
                <a:cs typeface="Times New Roman" panose="02020603050405020304" pitchFamily="18" charset="0"/>
              </a:rPr>
              <a:t>DSRP (MS1-2 summer; optional)</a:t>
            </a:r>
          </a:p>
          <a:p>
            <a:pPr marL="1714500" lvl="3" indent="-342900">
              <a:buFont typeface="Symbol" pitchFamily="2" charset="2"/>
              <a:buChar char=""/>
            </a:pPr>
            <a:r>
              <a:rPr lang="en-US" dirty="0">
                <a:ea typeface="Calibri" panose="020F0502020204030204" pitchFamily="34" charset="0"/>
                <a:cs typeface="Times New Roman" panose="02020603050405020304" pitchFamily="18" charset="0"/>
              </a:rPr>
              <a:t>EBM Investigation and Discovery (required)</a:t>
            </a:r>
          </a:p>
          <a:p>
            <a:pPr marL="1714500" lvl="3" indent="-342900">
              <a:buFont typeface="Symbol" pitchFamily="2" charset="2"/>
              <a:buChar char=""/>
            </a:pPr>
            <a:r>
              <a:rPr lang="en-US" dirty="0">
                <a:ea typeface="Calibri" panose="020F0502020204030204" pitchFamily="34" charset="0"/>
                <a:cs typeface="Times New Roman" panose="02020603050405020304" pitchFamily="18" charset="0"/>
              </a:rPr>
              <a:t>LRP (required)</a:t>
            </a:r>
          </a:p>
          <a:p>
            <a:pPr marL="1200150" marR="0">
              <a:spcBef>
                <a:spcPts val="0"/>
              </a:spcBef>
              <a:spcAft>
                <a:spcPts val="0"/>
              </a:spcAft>
            </a:pPr>
            <a:r>
              <a:rPr lang="en-US" dirty="0"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  <a:p>
            <a:pPr indent="457200"/>
            <a:r>
              <a:rPr lang="en-US" sz="2400" b="1" dirty="0">
                <a:ea typeface="Calibri" panose="020F0502020204030204" pitchFamily="34" charset="0"/>
                <a:cs typeface="Times New Roman" panose="02020603050405020304" pitchFamily="18" charset="0"/>
              </a:rPr>
              <a:t>	</a:t>
            </a:r>
            <a:r>
              <a:rPr lang="en-US" sz="2600" b="1" dirty="0">
                <a:ea typeface="Calibri" panose="020F0502020204030204" pitchFamily="34" charset="0"/>
                <a:cs typeface="Times New Roman" panose="02020603050405020304" pitchFamily="18" charset="0"/>
              </a:rPr>
              <a:t>Organ Systems Block (MS1-2)</a:t>
            </a:r>
          </a:p>
          <a:p>
            <a:pPr marL="1200150" marR="0">
              <a:spcBef>
                <a:spcPts val="0"/>
              </a:spcBef>
              <a:spcAft>
                <a:spcPts val="0"/>
              </a:spcAft>
            </a:pPr>
            <a:r>
              <a:rPr lang="en-US" dirty="0"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  <a:p>
            <a:pPr indent="457200"/>
            <a:r>
              <a:rPr lang="en-US" sz="2400" b="1" dirty="0">
                <a:ea typeface="Calibri" panose="020F0502020204030204" pitchFamily="34" charset="0"/>
                <a:cs typeface="Times New Roman" panose="02020603050405020304" pitchFamily="18" charset="0"/>
              </a:rPr>
              <a:t>	</a:t>
            </a:r>
            <a:r>
              <a:rPr lang="en-US" sz="2600" b="1" dirty="0">
                <a:ea typeface="Calibri" panose="020F0502020204030204" pitchFamily="34" charset="0"/>
                <a:cs typeface="Times New Roman" panose="02020603050405020304" pitchFamily="18" charset="0"/>
              </a:rPr>
              <a:t>Core-Clerkships Block (MS2-3)</a:t>
            </a:r>
            <a:endParaRPr lang="en-US" sz="26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200150" marR="0">
              <a:spcBef>
                <a:spcPts val="0"/>
              </a:spcBef>
              <a:spcAft>
                <a:spcPts val="0"/>
              </a:spcAft>
            </a:pPr>
            <a:r>
              <a:rPr lang="en-US" dirty="0"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  <a:p>
            <a:pPr indent="457200"/>
            <a:r>
              <a:rPr lang="en-US" sz="2400" b="1" dirty="0">
                <a:ea typeface="Calibri" panose="020F0502020204030204" pitchFamily="34" charset="0"/>
                <a:cs typeface="Times New Roman" panose="02020603050405020304" pitchFamily="18" charset="0"/>
              </a:rPr>
              <a:t>	</a:t>
            </a:r>
            <a:endParaRPr lang="en-US" sz="2400" dirty="0"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318949BF-C405-F145-AEC0-9794A6EE9C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80160" y="152400"/>
            <a:ext cx="7520940" cy="548640"/>
          </a:xfrm>
        </p:spPr>
        <p:txBody>
          <a:bodyPr/>
          <a:lstStyle/>
          <a:p>
            <a:r>
              <a:rPr lang="en-US" sz="3200" dirty="0">
                <a:solidFill>
                  <a:srgbClr val="0432FF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New Curriculum Blocks</a:t>
            </a:r>
            <a:endParaRPr lang="en-US" sz="3200" dirty="0">
              <a:solidFill>
                <a:srgbClr val="0432FF"/>
              </a:solidFill>
            </a:endParaRP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6F271044-43F3-E840-B642-57496E13B9E8}"/>
              </a:ext>
            </a:extLst>
          </p:cNvPr>
          <p:cNvSpPr txBox="1">
            <a:spLocks/>
          </p:cNvSpPr>
          <p:nvPr/>
        </p:nvSpPr>
        <p:spPr>
          <a:xfrm>
            <a:off x="6477000" y="5029200"/>
            <a:ext cx="3268192" cy="2438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ts val="8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73736" indent="-173736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02336" indent="-164592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30936" indent="-164592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59536" indent="-173736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097280" indent="-173736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353312" indent="-164592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581912" indent="-164592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792224" indent="-164592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/>
            <a:endParaRPr lang="en-US" sz="1200" dirty="0">
              <a:solidFill>
                <a:srgbClr val="FFFFFF"/>
              </a:solidFill>
              <a:latin typeface="Franklin Gothic Book"/>
            </a:endParaRPr>
          </a:p>
          <a:p>
            <a:pPr marL="457200" indent="-457200">
              <a:buFont typeface="Arial" pitchFamily="34" charset="0"/>
              <a:buChar char="•"/>
            </a:pPr>
            <a:r>
              <a:rPr lang="en-US" sz="1200" dirty="0">
                <a:solidFill>
                  <a:srgbClr val="FFFFFF"/>
                </a:solidFill>
                <a:latin typeface="Franklin Gothic Book"/>
              </a:rPr>
              <a:t>Context/Background 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en-US" sz="1200" dirty="0">
                <a:solidFill>
                  <a:srgbClr val="FFFFFF"/>
                </a:solidFill>
                <a:latin typeface="Franklin Gothic Book"/>
              </a:rPr>
              <a:t>Goals/Objectives 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en-US" sz="1200" dirty="0">
                <a:solidFill>
                  <a:srgbClr val="FFFFFF"/>
                </a:solidFill>
                <a:latin typeface="Franklin Gothic Book"/>
              </a:rPr>
              <a:t>Task Force Structure &amp; Work 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en-US" sz="1200" dirty="0">
                <a:latin typeface="Franklin Gothic Book"/>
              </a:rPr>
              <a:t>Current Recommendations 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en-US" sz="1200" dirty="0">
                <a:solidFill>
                  <a:schemeClr val="bg1"/>
                </a:solidFill>
                <a:latin typeface="Franklin Gothic Book"/>
              </a:rPr>
              <a:t>Future Planning </a:t>
            </a:r>
          </a:p>
        </p:txBody>
      </p:sp>
    </p:spTree>
    <p:extLst>
      <p:ext uri="{BB962C8B-B14F-4D97-AF65-F5344CB8AC3E}">
        <p14:creationId xmlns:p14="http://schemas.microsoft.com/office/powerpoint/2010/main" val="148673824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7645" y="281094"/>
            <a:ext cx="8531299" cy="548640"/>
          </a:xfrm>
        </p:spPr>
        <p:txBody>
          <a:bodyPr/>
          <a:lstStyle/>
          <a:p>
            <a:r>
              <a:rPr lang="en-US" sz="3200" dirty="0"/>
              <a:t>Foundations details developing MS1 Fall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2D9CF14-67CD-5448-8544-71904539011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804" r="19804"/>
          <a:stretch/>
        </p:blipFill>
        <p:spPr>
          <a:xfrm rot="5400000">
            <a:off x="2612572" y="-1393371"/>
            <a:ext cx="4038600" cy="8654143"/>
          </a:xfrm>
          <a:prstGeom prst="rect">
            <a:avLst/>
          </a:prstGeom>
        </p:spPr>
      </p:pic>
      <p:sp>
        <p:nvSpPr>
          <p:cNvPr id="61" name="Content Placeholder 2">
            <a:extLst>
              <a:ext uri="{FF2B5EF4-FFF2-40B4-BE49-F238E27FC236}">
                <a16:creationId xmlns:a16="http://schemas.microsoft.com/office/drawing/2014/main" id="{A30B85A4-927E-0C4C-AF60-B65A90D75774}"/>
              </a:ext>
            </a:extLst>
          </p:cNvPr>
          <p:cNvSpPr txBox="1">
            <a:spLocks/>
          </p:cNvSpPr>
          <p:nvPr/>
        </p:nvSpPr>
        <p:spPr>
          <a:xfrm>
            <a:off x="6477000" y="5029200"/>
            <a:ext cx="3268192" cy="2438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ts val="8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73736" indent="-173736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02336" indent="-164592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30936" indent="-164592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59536" indent="-173736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097280" indent="-173736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353312" indent="-164592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581912" indent="-164592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792224" indent="-164592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/>
            <a:endParaRPr lang="en-US" sz="1200" dirty="0">
              <a:solidFill>
                <a:srgbClr val="FFFFFF"/>
              </a:solidFill>
              <a:latin typeface="Franklin Gothic Book"/>
            </a:endParaRPr>
          </a:p>
          <a:p>
            <a:pPr marL="457200" indent="-457200">
              <a:buFont typeface="Arial" pitchFamily="34" charset="0"/>
              <a:buChar char="•"/>
            </a:pPr>
            <a:r>
              <a:rPr lang="en-US" sz="1200" dirty="0">
                <a:solidFill>
                  <a:srgbClr val="FFFFFF"/>
                </a:solidFill>
                <a:latin typeface="Franklin Gothic Book"/>
              </a:rPr>
              <a:t>Context/Background 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en-US" sz="1200" dirty="0">
                <a:solidFill>
                  <a:srgbClr val="FFFFFF"/>
                </a:solidFill>
                <a:latin typeface="Franklin Gothic Book"/>
              </a:rPr>
              <a:t>Goals/Objectives 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en-US" sz="1200" dirty="0">
                <a:solidFill>
                  <a:srgbClr val="FFFFFF"/>
                </a:solidFill>
                <a:latin typeface="Franklin Gothic Book"/>
              </a:rPr>
              <a:t>Task Force Structure &amp; Work 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en-US" sz="1200" dirty="0">
                <a:latin typeface="Franklin Gothic Book"/>
              </a:rPr>
              <a:t>Current Recommendations 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en-US" sz="1200" dirty="0">
                <a:solidFill>
                  <a:schemeClr val="bg1"/>
                </a:solidFill>
                <a:latin typeface="Franklin Gothic Book"/>
              </a:rPr>
              <a:t>Future Planning </a:t>
            </a:r>
          </a:p>
        </p:txBody>
      </p:sp>
    </p:spTree>
    <p:extLst>
      <p:ext uri="{BB962C8B-B14F-4D97-AF65-F5344CB8AC3E}">
        <p14:creationId xmlns:p14="http://schemas.microsoft.com/office/powerpoint/2010/main" val="388290047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" y="289561"/>
            <a:ext cx="9445699" cy="548640"/>
          </a:xfrm>
        </p:spPr>
        <p:txBody>
          <a:bodyPr/>
          <a:lstStyle/>
          <a:p>
            <a:r>
              <a:rPr lang="en-US" sz="3200" dirty="0"/>
              <a:t>Foundations details developing MS1 Spring</a:t>
            </a:r>
          </a:p>
        </p:txBody>
      </p:sp>
      <p:sp>
        <p:nvSpPr>
          <p:cNvPr id="61" name="Content Placeholder 2">
            <a:extLst>
              <a:ext uri="{FF2B5EF4-FFF2-40B4-BE49-F238E27FC236}">
                <a16:creationId xmlns:a16="http://schemas.microsoft.com/office/drawing/2014/main" id="{A30B85A4-927E-0C4C-AF60-B65A90D75774}"/>
              </a:ext>
            </a:extLst>
          </p:cNvPr>
          <p:cNvSpPr txBox="1">
            <a:spLocks/>
          </p:cNvSpPr>
          <p:nvPr/>
        </p:nvSpPr>
        <p:spPr>
          <a:xfrm>
            <a:off x="6477000" y="5029200"/>
            <a:ext cx="3268192" cy="2438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ts val="8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73736" indent="-173736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02336" indent="-164592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30936" indent="-164592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59536" indent="-173736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097280" indent="-173736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353312" indent="-164592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581912" indent="-164592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792224" indent="-164592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/>
            <a:endParaRPr lang="en-US" sz="1200" dirty="0">
              <a:solidFill>
                <a:srgbClr val="FFFFFF"/>
              </a:solidFill>
              <a:latin typeface="Franklin Gothic Book"/>
            </a:endParaRPr>
          </a:p>
          <a:p>
            <a:pPr marL="457200" indent="-457200">
              <a:buFont typeface="Arial" pitchFamily="34" charset="0"/>
              <a:buChar char="•"/>
            </a:pPr>
            <a:r>
              <a:rPr lang="en-US" sz="1200" dirty="0">
                <a:solidFill>
                  <a:srgbClr val="FFFFFF"/>
                </a:solidFill>
                <a:latin typeface="Franklin Gothic Book"/>
              </a:rPr>
              <a:t>Context/Background 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en-US" sz="1200" dirty="0">
                <a:solidFill>
                  <a:srgbClr val="FFFFFF"/>
                </a:solidFill>
                <a:latin typeface="Franklin Gothic Book"/>
              </a:rPr>
              <a:t>Goals/Objectives 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en-US" sz="1200" dirty="0">
                <a:solidFill>
                  <a:srgbClr val="FFFFFF"/>
                </a:solidFill>
                <a:latin typeface="Franklin Gothic Book"/>
              </a:rPr>
              <a:t>Task Force Structure &amp; Work 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en-US" sz="1200" dirty="0">
                <a:latin typeface="Franklin Gothic Book"/>
              </a:rPr>
              <a:t>Current Recommendations 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en-US" sz="1200" dirty="0">
                <a:solidFill>
                  <a:schemeClr val="bg1"/>
                </a:solidFill>
                <a:latin typeface="Franklin Gothic Book"/>
              </a:rPr>
              <a:t>Future Planning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7EB236F-47A9-0244-9852-EC2C37D3EC4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367" r="29637"/>
          <a:stretch/>
        </p:blipFill>
        <p:spPr>
          <a:xfrm rot="5400000">
            <a:off x="2857441" y="-1485840"/>
            <a:ext cx="3429000" cy="85342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47422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" y="289561"/>
            <a:ext cx="9445699" cy="548640"/>
          </a:xfrm>
        </p:spPr>
        <p:txBody>
          <a:bodyPr/>
          <a:lstStyle/>
          <a:p>
            <a:r>
              <a:rPr lang="en-US" sz="3200" dirty="0"/>
              <a:t>Foundations details developing MS2 FALL</a:t>
            </a:r>
          </a:p>
        </p:txBody>
      </p:sp>
      <p:sp>
        <p:nvSpPr>
          <p:cNvPr id="61" name="Content Placeholder 2">
            <a:extLst>
              <a:ext uri="{FF2B5EF4-FFF2-40B4-BE49-F238E27FC236}">
                <a16:creationId xmlns:a16="http://schemas.microsoft.com/office/drawing/2014/main" id="{A30B85A4-927E-0C4C-AF60-B65A90D75774}"/>
              </a:ext>
            </a:extLst>
          </p:cNvPr>
          <p:cNvSpPr txBox="1">
            <a:spLocks/>
          </p:cNvSpPr>
          <p:nvPr/>
        </p:nvSpPr>
        <p:spPr>
          <a:xfrm>
            <a:off x="6477000" y="5029200"/>
            <a:ext cx="3268192" cy="2438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ts val="8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73736" indent="-173736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02336" indent="-164592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30936" indent="-164592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59536" indent="-173736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097280" indent="-173736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353312" indent="-164592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581912" indent="-164592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792224" indent="-164592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/>
            <a:endParaRPr lang="en-US" sz="1200" dirty="0">
              <a:solidFill>
                <a:srgbClr val="FFFFFF"/>
              </a:solidFill>
              <a:latin typeface="Franklin Gothic Book"/>
            </a:endParaRPr>
          </a:p>
          <a:p>
            <a:pPr marL="457200" indent="-457200">
              <a:buFont typeface="Arial" pitchFamily="34" charset="0"/>
              <a:buChar char="•"/>
            </a:pPr>
            <a:r>
              <a:rPr lang="en-US" sz="1200" dirty="0">
                <a:solidFill>
                  <a:srgbClr val="FFFFFF"/>
                </a:solidFill>
                <a:latin typeface="Franklin Gothic Book"/>
              </a:rPr>
              <a:t>Context/Background 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en-US" sz="1200" dirty="0">
                <a:solidFill>
                  <a:srgbClr val="FFFFFF"/>
                </a:solidFill>
                <a:latin typeface="Franklin Gothic Book"/>
              </a:rPr>
              <a:t>Goals/Objectives 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en-US" sz="1200" dirty="0">
                <a:solidFill>
                  <a:srgbClr val="FFFFFF"/>
                </a:solidFill>
                <a:latin typeface="Franklin Gothic Book"/>
              </a:rPr>
              <a:t>Task Force Structure &amp; Work 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en-US" sz="1200" dirty="0">
                <a:latin typeface="Franklin Gothic Book"/>
              </a:rPr>
              <a:t>Current Recommendations 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en-US" sz="1200" dirty="0">
                <a:solidFill>
                  <a:schemeClr val="bg1"/>
                </a:solidFill>
                <a:latin typeface="Franklin Gothic Book"/>
              </a:rPr>
              <a:t>Future Planning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A2B116E-8E20-254F-A8F6-33A86DCAEA3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117" r="24118"/>
          <a:stretch/>
        </p:blipFill>
        <p:spPr>
          <a:xfrm rot="5400000">
            <a:off x="2857500" y="-1352550"/>
            <a:ext cx="3429000" cy="8572500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0850626F-326A-8348-B0DA-3B39B5CBEFCF}"/>
              </a:ext>
            </a:extLst>
          </p:cNvPr>
          <p:cNvSpPr/>
          <p:nvPr/>
        </p:nvSpPr>
        <p:spPr>
          <a:xfrm>
            <a:off x="-304800" y="5715000"/>
            <a:ext cx="662940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/>
            <a:r>
              <a:rPr lang="en-US" sz="1400" dirty="0">
                <a:solidFill>
                  <a:srgbClr val="0432FF"/>
                </a:solidFill>
                <a:latin typeface="+mj-lt"/>
              </a:rPr>
              <a:t>Student Advisory recommends Clerkships </a:t>
            </a:r>
            <a:r>
              <a:rPr lang="en-US" sz="1400">
                <a:solidFill>
                  <a:srgbClr val="0432FF"/>
                </a:solidFill>
                <a:latin typeface="+mj-lt"/>
              </a:rPr>
              <a:t>begin no </a:t>
            </a:r>
            <a:r>
              <a:rPr lang="en-US" sz="1400" dirty="0">
                <a:solidFill>
                  <a:srgbClr val="0432FF"/>
                </a:solidFill>
                <a:latin typeface="+mj-lt"/>
              </a:rPr>
              <a:t>later than mid Jan MS2</a:t>
            </a:r>
          </a:p>
        </p:txBody>
      </p:sp>
    </p:spTree>
    <p:extLst>
      <p:ext uri="{BB962C8B-B14F-4D97-AF65-F5344CB8AC3E}">
        <p14:creationId xmlns:p14="http://schemas.microsoft.com/office/powerpoint/2010/main" val="396427017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63880" y="304800"/>
            <a:ext cx="8580120" cy="548640"/>
          </a:xfrm>
        </p:spPr>
        <p:txBody>
          <a:bodyPr/>
          <a:lstStyle/>
          <a:p>
            <a:r>
              <a:rPr lang="en-US" sz="3200" dirty="0"/>
              <a:t>clerkship &amp; beyond details developing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066800"/>
            <a:ext cx="8168640" cy="3579849"/>
          </a:xfrm>
        </p:spPr>
        <p:txBody>
          <a:bodyPr>
            <a:noAutofit/>
          </a:bodyPr>
          <a:lstStyle/>
          <a:p>
            <a:r>
              <a:rPr lang="en-US" sz="2800" dirty="0"/>
              <a:t>Clerkships</a:t>
            </a:r>
            <a:endParaRPr lang="en-US" sz="2400" dirty="0"/>
          </a:p>
          <a:p>
            <a:pPr lvl="1"/>
            <a:r>
              <a:rPr lang="en-US" sz="2400" dirty="0"/>
              <a:t> Pre-Clerkship MS2 Jan (2-4wks)</a:t>
            </a:r>
          </a:p>
          <a:p>
            <a:pPr lvl="1"/>
            <a:r>
              <a:rPr lang="en-US" sz="2400" dirty="0"/>
              <a:t> Core Clerkships MS2 Feb – MS3 Jan (12mos)</a:t>
            </a:r>
          </a:p>
          <a:p>
            <a:pPr lvl="1"/>
            <a:r>
              <a:rPr lang="en-US" sz="2400" dirty="0"/>
              <a:t> </a:t>
            </a:r>
          </a:p>
          <a:p>
            <a:pPr marL="0" lvl="1" indent="0">
              <a:buNone/>
            </a:pPr>
            <a:r>
              <a:rPr lang="en-US" sz="2800" b="1" dirty="0"/>
              <a:t>Beyond</a:t>
            </a:r>
          </a:p>
          <a:p>
            <a:pPr lvl="1"/>
            <a:r>
              <a:rPr lang="en-US" sz="2400" dirty="0"/>
              <a:t> MS3 Feb – MS4 May (16 months)</a:t>
            </a:r>
          </a:p>
          <a:p>
            <a:pPr lvl="1"/>
            <a:r>
              <a:rPr lang="en-US" sz="2400" dirty="0"/>
              <a:t> Acting Internships </a:t>
            </a:r>
          </a:p>
          <a:p>
            <a:pPr lvl="1"/>
            <a:r>
              <a:rPr lang="en-US" sz="2400" dirty="0"/>
              <a:t> </a:t>
            </a:r>
            <a:r>
              <a:rPr lang="en-US" sz="2400" i="1" dirty="0"/>
              <a:t>Working for a Longitudinal Integrated Clerkship (LIC)</a:t>
            </a:r>
          </a:p>
          <a:p>
            <a:pPr lvl="1"/>
            <a:r>
              <a:rPr lang="en-US" sz="2400" dirty="0"/>
              <a:t> Beyond Electives: taste 2wk, entrez 4wk, intern 4wk levels </a:t>
            </a:r>
          </a:p>
          <a:p>
            <a:pPr marL="0" lvl="1" indent="0">
              <a:buNone/>
            </a:pPr>
            <a:endParaRPr lang="en-US" sz="2800" dirty="0"/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032ACF4B-0362-444D-B64A-1D244C40823F}"/>
              </a:ext>
            </a:extLst>
          </p:cNvPr>
          <p:cNvSpPr txBox="1">
            <a:spLocks/>
          </p:cNvSpPr>
          <p:nvPr/>
        </p:nvSpPr>
        <p:spPr>
          <a:xfrm>
            <a:off x="6477000" y="5029200"/>
            <a:ext cx="3268192" cy="2438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ts val="8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73736" indent="-173736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02336" indent="-164592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30936" indent="-164592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59536" indent="-173736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097280" indent="-173736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353312" indent="-164592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581912" indent="-164592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792224" indent="-164592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/>
            <a:endParaRPr lang="en-US" sz="1200" dirty="0">
              <a:solidFill>
                <a:srgbClr val="FFFFFF"/>
              </a:solidFill>
              <a:latin typeface="Franklin Gothic Book"/>
            </a:endParaRPr>
          </a:p>
          <a:p>
            <a:pPr marL="457200" indent="-457200">
              <a:buFont typeface="Arial" pitchFamily="34" charset="0"/>
              <a:buChar char="•"/>
            </a:pPr>
            <a:r>
              <a:rPr lang="en-US" sz="1200" dirty="0">
                <a:solidFill>
                  <a:srgbClr val="FFFFFF"/>
                </a:solidFill>
                <a:latin typeface="Franklin Gothic Book"/>
              </a:rPr>
              <a:t>Context/Background 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en-US" sz="1200" dirty="0">
                <a:solidFill>
                  <a:srgbClr val="FFFFFF"/>
                </a:solidFill>
                <a:latin typeface="Franklin Gothic Book"/>
              </a:rPr>
              <a:t>Goals/Objectives 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en-US" sz="1200" dirty="0">
                <a:solidFill>
                  <a:srgbClr val="FFFFFF"/>
                </a:solidFill>
                <a:latin typeface="Franklin Gothic Book"/>
              </a:rPr>
              <a:t>Task Force Structure &amp; Work 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en-US" sz="1200" dirty="0">
                <a:latin typeface="Franklin Gothic Book"/>
              </a:rPr>
              <a:t>Current Recommendations 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en-US" sz="1200" dirty="0">
                <a:solidFill>
                  <a:schemeClr val="bg1"/>
                </a:solidFill>
                <a:latin typeface="Franklin Gothic Book"/>
              </a:rPr>
              <a:t>Future Planning </a:t>
            </a:r>
          </a:p>
        </p:txBody>
      </p:sp>
    </p:spTree>
    <p:extLst>
      <p:ext uri="{BB962C8B-B14F-4D97-AF65-F5344CB8AC3E}">
        <p14:creationId xmlns:p14="http://schemas.microsoft.com/office/powerpoint/2010/main" val="302036598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27667" y="286757"/>
            <a:ext cx="8386277" cy="411480"/>
          </a:xfrm>
        </p:spPr>
        <p:txBody>
          <a:bodyPr/>
          <a:lstStyle/>
          <a:p>
            <a:r>
              <a:rPr lang="en-US" sz="3200" dirty="0"/>
              <a:t>recommendations  –  </a:t>
            </a:r>
            <a:r>
              <a:rPr lang="en-US" sz="3200" dirty="0">
                <a:solidFill>
                  <a:srgbClr val="0432FF"/>
                </a:solidFill>
              </a:rPr>
              <a:t>“Threads”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DFD23148-1AC4-B24D-A9A1-FC91ACC7D42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90" t="9411" r="1490" b="9607"/>
          <a:stretch/>
        </p:blipFill>
        <p:spPr>
          <a:xfrm>
            <a:off x="156791" y="1965515"/>
            <a:ext cx="7140916" cy="4605728"/>
          </a:xfrm>
          <a:prstGeom prst="rect">
            <a:avLst/>
          </a:prstGeom>
        </p:spPr>
      </p:pic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0D80B890-2D2C-5C4A-934A-DE04B0A8915D}"/>
              </a:ext>
            </a:extLst>
          </p:cNvPr>
          <p:cNvSpPr txBox="1">
            <a:spLocks/>
          </p:cNvSpPr>
          <p:nvPr/>
        </p:nvSpPr>
        <p:spPr>
          <a:xfrm>
            <a:off x="7285433" y="5029200"/>
            <a:ext cx="2451144" cy="1828800"/>
          </a:xfrm>
          <a:prstGeom prst="rect">
            <a:avLst/>
          </a:prstGeom>
        </p:spPr>
        <p:txBody>
          <a:bodyPr vert="horz" lIns="68580" tIns="34290" rIns="68580" bIns="34290" rtlCol="0">
            <a:normAutofit/>
          </a:bodyPr>
          <a:lstStyle>
            <a:lvl1pPr marL="342900" indent="-342900" algn="l" defTabSz="914400" rtl="0" eaLnBrk="1" latinLnBrk="0" hangingPunct="1">
              <a:spcBef>
                <a:spcPts val="8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73736" indent="-173736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02336" indent="-164592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30936" indent="-164592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59536" indent="-173736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097280" indent="-173736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353312" indent="-164592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581912" indent="-164592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792224" indent="-164592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/>
            <a:endParaRPr lang="en-US" sz="900" dirty="0">
              <a:solidFill>
                <a:srgbClr val="FFFFFF"/>
              </a:solidFill>
              <a:latin typeface="Franklin Gothic Book"/>
            </a:endParaRPr>
          </a:p>
          <a:p>
            <a:pPr>
              <a:buFont typeface="Arial" pitchFamily="34" charset="0"/>
              <a:buChar char="•"/>
            </a:pPr>
            <a:r>
              <a:rPr lang="en-US" sz="900" dirty="0">
                <a:solidFill>
                  <a:srgbClr val="FFFFFF"/>
                </a:solidFill>
                <a:latin typeface="Franklin Gothic Book"/>
              </a:rPr>
              <a:t>Context/Background </a:t>
            </a:r>
          </a:p>
          <a:p>
            <a:pPr>
              <a:buFont typeface="Arial" pitchFamily="34" charset="0"/>
              <a:buChar char="•"/>
            </a:pPr>
            <a:r>
              <a:rPr lang="en-US" sz="900" dirty="0">
                <a:solidFill>
                  <a:srgbClr val="FFFFFF"/>
                </a:solidFill>
                <a:latin typeface="Franklin Gothic Book"/>
              </a:rPr>
              <a:t>Goals/Objectives </a:t>
            </a:r>
          </a:p>
          <a:p>
            <a:pPr>
              <a:buFont typeface="Arial" pitchFamily="34" charset="0"/>
              <a:buChar char="•"/>
            </a:pPr>
            <a:r>
              <a:rPr lang="en-US" sz="900" dirty="0">
                <a:solidFill>
                  <a:srgbClr val="FFFFFF"/>
                </a:solidFill>
                <a:latin typeface="Franklin Gothic Book"/>
              </a:rPr>
              <a:t>Task Force Structure &amp; Work </a:t>
            </a:r>
          </a:p>
          <a:p>
            <a:pPr>
              <a:buFont typeface="Arial" pitchFamily="34" charset="0"/>
              <a:buChar char="•"/>
            </a:pPr>
            <a:r>
              <a:rPr lang="en-US" sz="900" dirty="0">
                <a:solidFill>
                  <a:schemeClr val="bg1"/>
                </a:solidFill>
                <a:latin typeface="Franklin Gothic Book"/>
              </a:rPr>
              <a:t>Current Recommendations </a:t>
            </a:r>
          </a:p>
          <a:p>
            <a:pPr>
              <a:buFont typeface="Arial" pitchFamily="34" charset="0"/>
              <a:buChar char="•"/>
            </a:pPr>
            <a:r>
              <a:rPr lang="en-US" sz="900" dirty="0">
                <a:latin typeface="Franklin Gothic Book"/>
              </a:rPr>
              <a:t>Future Planning 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2CB59CD4-F7D8-DF40-89FB-321E2B011893}"/>
              </a:ext>
            </a:extLst>
          </p:cNvPr>
          <p:cNvSpPr/>
          <p:nvPr/>
        </p:nvSpPr>
        <p:spPr>
          <a:xfrm>
            <a:off x="304800" y="914400"/>
            <a:ext cx="853440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0" lvl="0">
              <a:spcBef>
                <a:spcPts val="0"/>
              </a:spcBef>
              <a:spcAft>
                <a:spcPts val="0"/>
              </a:spcAft>
            </a:pPr>
            <a:r>
              <a:rPr lang="en-US" sz="20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The main </a:t>
            </a:r>
            <a:r>
              <a:rPr lang="en-US" sz="2000" b="1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goal</a:t>
            </a:r>
            <a:r>
              <a:rPr lang="en-US" sz="20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of each Thread </a:t>
            </a:r>
            <a:r>
              <a:rPr lang="en-US" sz="2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is to ensure </a:t>
            </a:r>
            <a:r>
              <a:rPr lang="en-US" sz="2000" b="1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integration of critical connections </a:t>
            </a:r>
            <a:r>
              <a:rPr lang="en-US" sz="2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by identifying and developing them through curricular components to achieve the vision of what a Pitt physician should be once graduated from the MD program. </a:t>
            </a:r>
            <a:endParaRPr lang="en-US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9676969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304800"/>
            <a:ext cx="8386277" cy="411480"/>
          </a:xfrm>
        </p:spPr>
        <p:txBody>
          <a:bodyPr/>
          <a:lstStyle/>
          <a:p>
            <a:r>
              <a:rPr lang="en-US" sz="3200" dirty="0"/>
              <a:t>recommendations  –  </a:t>
            </a:r>
            <a:r>
              <a:rPr lang="en-US" sz="3200" dirty="0">
                <a:solidFill>
                  <a:srgbClr val="0432FF"/>
                </a:solidFill>
              </a:rPr>
              <a:t>“Thread guides”</a:t>
            </a: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0D80B890-2D2C-5C4A-934A-DE04B0A8915D}"/>
              </a:ext>
            </a:extLst>
          </p:cNvPr>
          <p:cNvSpPr txBox="1">
            <a:spLocks/>
          </p:cNvSpPr>
          <p:nvPr/>
        </p:nvSpPr>
        <p:spPr>
          <a:xfrm>
            <a:off x="7086600" y="5257800"/>
            <a:ext cx="2451144" cy="1828800"/>
          </a:xfrm>
          <a:prstGeom prst="rect">
            <a:avLst/>
          </a:prstGeom>
        </p:spPr>
        <p:txBody>
          <a:bodyPr vert="horz" lIns="68580" tIns="34290" rIns="68580" bIns="34290" rtlCol="0">
            <a:normAutofit/>
          </a:bodyPr>
          <a:lstStyle>
            <a:lvl1pPr marL="342900" indent="-342900" algn="l" defTabSz="914400" rtl="0" eaLnBrk="1" latinLnBrk="0" hangingPunct="1">
              <a:spcBef>
                <a:spcPts val="8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73736" indent="-173736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02336" indent="-164592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30936" indent="-164592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59536" indent="-173736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097280" indent="-173736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353312" indent="-164592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581912" indent="-164592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792224" indent="-164592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/>
            <a:endParaRPr lang="en-US" sz="900" dirty="0">
              <a:solidFill>
                <a:srgbClr val="FFFFFF"/>
              </a:solidFill>
              <a:latin typeface="Franklin Gothic Book"/>
            </a:endParaRPr>
          </a:p>
          <a:p>
            <a:pPr>
              <a:buFont typeface="Arial" pitchFamily="34" charset="0"/>
              <a:buChar char="•"/>
            </a:pPr>
            <a:r>
              <a:rPr lang="en-US" sz="900" dirty="0">
                <a:solidFill>
                  <a:srgbClr val="FFFFFF"/>
                </a:solidFill>
                <a:latin typeface="Franklin Gothic Book"/>
              </a:rPr>
              <a:t>Context/Background </a:t>
            </a:r>
          </a:p>
          <a:p>
            <a:pPr>
              <a:buFont typeface="Arial" pitchFamily="34" charset="0"/>
              <a:buChar char="•"/>
            </a:pPr>
            <a:r>
              <a:rPr lang="en-US" sz="900" dirty="0">
                <a:solidFill>
                  <a:srgbClr val="FFFFFF"/>
                </a:solidFill>
                <a:latin typeface="Franklin Gothic Book"/>
              </a:rPr>
              <a:t>Goals/Objectives </a:t>
            </a:r>
          </a:p>
          <a:p>
            <a:pPr>
              <a:buFont typeface="Arial" pitchFamily="34" charset="0"/>
              <a:buChar char="•"/>
            </a:pPr>
            <a:r>
              <a:rPr lang="en-US" sz="900" dirty="0">
                <a:solidFill>
                  <a:srgbClr val="FFFFFF"/>
                </a:solidFill>
                <a:latin typeface="Franklin Gothic Book"/>
              </a:rPr>
              <a:t>Task Force Structure &amp; Work </a:t>
            </a:r>
          </a:p>
          <a:p>
            <a:pPr>
              <a:buFont typeface="Arial" pitchFamily="34" charset="0"/>
              <a:buChar char="•"/>
            </a:pPr>
            <a:r>
              <a:rPr lang="en-US" sz="900" dirty="0">
                <a:solidFill>
                  <a:schemeClr val="bg1"/>
                </a:solidFill>
                <a:latin typeface="Franklin Gothic Book"/>
              </a:rPr>
              <a:t>Current Recommendations </a:t>
            </a:r>
          </a:p>
          <a:p>
            <a:pPr>
              <a:buFont typeface="Arial" pitchFamily="34" charset="0"/>
              <a:buChar char="•"/>
            </a:pPr>
            <a:r>
              <a:rPr lang="en-US" sz="900" dirty="0">
                <a:latin typeface="Franklin Gothic Book"/>
              </a:rPr>
              <a:t>Future Planning 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86E8E7DB-FD11-6F4D-AFF1-3B4058564CB8}"/>
              </a:ext>
            </a:extLst>
          </p:cNvPr>
          <p:cNvSpPr/>
          <p:nvPr/>
        </p:nvSpPr>
        <p:spPr>
          <a:xfrm>
            <a:off x="463572" y="847993"/>
            <a:ext cx="8680428" cy="58169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0" lvl="0">
              <a:spcBef>
                <a:spcPts val="0"/>
              </a:spcBef>
              <a:spcAft>
                <a:spcPts val="0"/>
              </a:spcAft>
            </a:pPr>
            <a:r>
              <a:rPr lang="en-US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Timing: A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pproximately every two weeks of Foundations a different Thread will have the opportunity (up to two hours in-person time) to be taught. Threading will be done in situ through Core Clerkships and Beyond. </a:t>
            </a:r>
          </a:p>
          <a:p>
            <a:pPr marR="0" lvl="0">
              <a:spcBef>
                <a:spcPts val="0"/>
              </a:spcBef>
              <a:spcAft>
                <a:spcPts val="0"/>
              </a:spcAft>
            </a:pPr>
            <a:endParaRPr lang="en-US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R="0" lvl="0">
              <a:spcBef>
                <a:spcPts val="0"/>
              </a:spcBef>
              <a:spcAft>
                <a:spcPts val="0"/>
              </a:spcAft>
            </a:pPr>
            <a:r>
              <a:rPr lang="en-US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Guide: 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Thread leaders will each write a guide (1-2 pages) with sections: </a:t>
            </a:r>
            <a:endParaRPr lang="en-US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Symbol" pitchFamily="2" charset="2"/>
              <a:buChar char=""/>
            </a:pPr>
            <a:r>
              <a:rPr lang="en-US" i="1" u="sng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Thread Title</a:t>
            </a:r>
            <a:endParaRPr lang="en-US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Symbol" pitchFamily="2" charset="2"/>
              <a:buChar char=""/>
            </a:pPr>
            <a:r>
              <a:rPr lang="en-US" i="1" u="sng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Thread Theme(s)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and competency goals for graduating Pitt MD’s </a:t>
            </a:r>
            <a:endParaRPr lang="en-US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Symbol" pitchFamily="2" charset="2"/>
              <a:buChar char=""/>
            </a:pPr>
            <a:r>
              <a:rPr lang="en-US" i="1" u="sng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Thread Lead and Co-Lead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(for continuity and improvements have two Leads)</a:t>
            </a:r>
            <a:endParaRPr lang="en-US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Symbol" pitchFamily="2" charset="2"/>
              <a:buChar char=""/>
            </a:pPr>
            <a:r>
              <a:rPr lang="en-US" i="1" u="sng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List of Curricular Components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(course and clerkship titles and their directors participating (bilaterally) in Thread </a:t>
            </a:r>
            <a:r>
              <a:rPr lang="en-US" i="1" u="sng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with LOs identified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that Thread inter-connects and develops in curriculum </a:t>
            </a:r>
            <a:endParaRPr lang="en-US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Symbol" pitchFamily="2" charset="2"/>
              <a:buChar char=""/>
            </a:pPr>
            <a:r>
              <a:rPr lang="en-US" i="1" u="sng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Teaching Modules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if used by the Thread, including schedule across curriculum</a:t>
            </a:r>
            <a:endParaRPr lang="en-US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Symbol" pitchFamily="2" charset="2"/>
              <a:buChar char=""/>
            </a:pPr>
            <a:r>
              <a:rPr lang="en-US" i="1" u="sng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Assessment formats and grading policy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if used by the Thread</a:t>
            </a:r>
            <a:endParaRPr lang="en-US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Symbol" pitchFamily="2" charset="2"/>
              <a:buChar char=""/>
            </a:pPr>
            <a:r>
              <a:rPr lang="en-US" i="1" u="sng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Annual Thread Review Format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- to ensure optimal integration and continuing improvement in the new curriculum, </a:t>
            </a:r>
            <a:r>
              <a:rPr lang="en-US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OMEd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will review with Thread Leads their Thread annually. </a:t>
            </a:r>
          </a:p>
          <a:p>
            <a:pPr marR="0" lvl="0">
              <a:spcBef>
                <a:spcPts val="0"/>
              </a:spcBef>
              <a:spcAft>
                <a:spcPts val="0"/>
              </a:spcAft>
            </a:pPr>
            <a:endParaRPr lang="en-US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sz="2200" b="1" dirty="0">
                <a:latin typeface="Calibri" panose="020F0502020204030204" pitchFamily="34" charset="0"/>
                <a:ea typeface="Calibri" panose="020F0502020204030204" pitchFamily="34" charset="0"/>
              </a:rPr>
              <a:t>Thread Handbook</a:t>
            </a:r>
            <a:r>
              <a:rPr lang="en-US" sz="2200" dirty="0">
                <a:latin typeface="Calibri" panose="020F0502020204030204" pitchFamily="34" charset="0"/>
                <a:ea typeface="Calibri" panose="020F0502020204030204" pitchFamily="34" charset="0"/>
              </a:rPr>
              <a:t>: Thread Guides will be up to date and in </a:t>
            </a:r>
          </a:p>
          <a:p>
            <a:r>
              <a:rPr lang="en-US" sz="2200" dirty="0">
                <a:latin typeface="Calibri" panose="020F0502020204030204" pitchFamily="34" charset="0"/>
                <a:ea typeface="Calibri" panose="020F0502020204030204" pitchFamily="34" charset="0"/>
              </a:rPr>
              <a:t>one place in a ‘Thread Handbook’ online for students, </a:t>
            </a:r>
          </a:p>
          <a:p>
            <a:r>
              <a:rPr lang="en-US" sz="2200" dirty="0">
                <a:latin typeface="Calibri" panose="020F0502020204030204" pitchFamily="34" charset="0"/>
                <a:ea typeface="Calibri" panose="020F0502020204030204" pitchFamily="34" charset="0"/>
              </a:rPr>
              <a:t>Directors, staff, etc., to access anytime, anywhere. </a:t>
            </a:r>
            <a:endParaRPr lang="en-US" sz="2200" dirty="0"/>
          </a:p>
        </p:txBody>
      </p:sp>
    </p:spTree>
    <p:extLst>
      <p:ext uri="{BB962C8B-B14F-4D97-AF65-F5344CB8AC3E}">
        <p14:creationId xmlns:p14="http://schemas.microsoft.com/office/powerpoint/2010/main" val="104927061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8861" y="235445"/>
            <a:ext cx="8386277" cy="411480"/>
          </a:xfrm>
        </p:spPr>
        <p:txBody>
          <a:bodyPr/>
          <a:lstStyle/>
          <a:p>
            <a:r>
              <a:rPr lang="en-US" sz="3200" dirty="0"/>
              <a:t>      recommendations  – </a:t>
            </a:r>
            <a:r>
              <a:rPr lang="en-US" sz="3200" dirty="0">
                <a:solidFill>
                  <a:srgbClr val="0432FF"/>
                </a:solidFill>
              </a:rPr>
              <a:t>“Tracks”</a:t>
            </a: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0D80B890-2D2C-5C4A-934A-DE04B0A8915D}"/>
              </a:ext>
            </a:extLst>
          </p:cNvPr>
          <p:cNvSpPr txBox="1">
            <a:spLocks/>
          </p:cNvSpPr>
          <p:nvPr/>
        </p:nvSpPr>
        <p:spPr>
          <a:xfrm>
            <a:off x="7162800" y="5029200"/>
            <a:ext cx="2451144" cy="1828800"/>
          </a:xfrm>
          <a:prstGeom prst="rect">
            <a:avLst/>
          </a:prstGeom>
        </p:spPr>
        <p:txBody>
          <a:bodyPr vert="horz" lIns="68580" tIns="34290" rIns="68580" bIns="34290" rtlCol="0">
            <a:normAutofit/>
          </a:bodyPr>
          <a:lstStyle>
            <a:lvl1pPr marL="342900" indent="-342900" algn="l" defTabSz="914400" rtl="0" eaLnBrk="1" latinLnBrk="0" hangingPunct="1">
              <a:spcBef>
                <a:spcPts val="8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73736" indent="-173736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02336" indent="-164592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30936" indent="-164592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59536" indent="-173736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097280" indent="-173736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353312" indent="-164592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581912" indent="-164592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792224" indent="-164592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/>
            <a:endParaRPr lang="en-US" sz="900" dirty="0">
              <a:solidFill>
                <a:srgbClr val="FFFFFF"/>
              </a:solidFill>
              <a:latin typeface="Franklin Gothic Book"/>
            </a:endParaRPr>
          </a:p>
          <a:p>
            <a:pPr>
              <a:buFont typeface="Arial" pitchFamily="34" charset="0"/>
              <a:buChar char="•"/>
            </a:pPr>
            <a:r>
              <a:rPr lang="en-US" sz="900" dirty="0">
                <a:solidFill>
                  <a:srgbClr val="FFFFFF"/>
                </a:solidFill>
                <a:latin typeface="Franklin Gothic Book"/>
              </a:rPr>
              <a:t>Context/Background </a:t>
            </a:r>
          </a:p>
          <a:p>
            <a:pPr>
              <a:buFont typeface="Arial" pitchFamily="34" charset="0"/>
              <a:buChar char="•"/>
            </a:pPr>
            <a:r>
              <a:rPr lang="en-US" sz="900" dirty="0">
                <a:solidFill>
                  <a:srgbClr val="FFFFFF"/>
                </a:solidFill>
                <a:latin typeface="Franklin Gothic Book"/>
              </a:rPr>
              <a:t>Goals/Objectives </a:t>
            </a:r>
          </a:p>
          <a:p>
            <a:pPr>
              <a:buFont typeface="Arial" pitchFamily="34" charset="0"/>
              <a:buChar char="•"/>
            </a:pPr>
            <a:r>
              <a:rPr lang="en-US" sz="900" dirty="0">
                <a:solidFill>
                  <a:srgbClr val="FFFFFF"/>
                </a:solidFill>
                <a:latin typeface="Franklin Gothic Book"/>
              </a:rPr>
              <a:t>Task Force Structure &amp; Work </a:t>
            </a:r>
          </a:p>
          <a:p>
            <a:pPr>
              <a:buFont typeface="Arial" pitchFamily="34" charset="0"/>
              <a:buChar char="•"/>
            </a:pPr>
            <a:r>
              <a:rPr lang="en-US" sz="900" dirty="0">
                <a:solidFill>
                  <a:schemeClr val="bg1"/>
                </a:solidFill>
                <a:latin typeface="Franklin Gothic Book"/>
              </a:rPr>
              <a:t>Current Recommendations </a:t>
            </a:r>
          </a:p>
          <a:p>
            <a:pPr>
              <a:buFont typeface="Arial" pitchFamily="34" charset="0"/>
              <a:buChar char="•"/>
            </a:pPr>
            <a:r>
              <a:rPr lang="en-US" sz="900" dirty="0">
                <a:latin typeface="Franklin Gothic Book"/>
              </a:rPr>
              <a:t>Future Planning 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79A8E31E-4F6C-CF40-B37C-E3ED87C6D14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2400" y="1143000"/>
            <a:ext cx="9093646" cy="3579849"/>
          </a:xfrm>
        </p:spPr>
        <p:txBody>
          <a:bodyPr>
            <a:noAutofit/>
          </a:bodyPr>
          <a:lstStyle/>
          <a:p>
            <a:r>
              <a:rPr lang="en-US" sz="2400" dirty="0"/>
              <a:t>Humberto is leading the group with AOC Directors framing out Tracks</a:t>
            </a:r>
          </a:p>
          <a:p>
            <a:endParaRPr lang="en-US" sz="2800" dirty="0"/>
          </a:p>
          <a:p>
            <a:pPr lvl="1"/>
            <a:r>
              <a:rPr lang="en-US" sz="2800" dirty="0"/>
              <a:t> </a:t>
            </a:r>
            <a:r>
              <a:rPr lang="en-US" sz="2400" dirty="0"/>
              <a:t>Tracks will be </a:t>
            </a:r>
            <a:r>
              <a:rPr lang="en-US" sz="2400" i="1" u="sng" dirty="0"/>
              <a:t>optional</a:t>
            </a:r>
            <a:r>
              <a:rPr lang="en-US" sz="2400" dirty="0"/>
              <a:t>, like minors in college – Dean Thompson</a:t>
            </a:r>
          </a:p>
          <a:p>
            <a:pPr lvl="1"/>
            <a:r>
              <a:rPr lang="en-US" sz="2400" dirty="0"/>
              <a:t> </a:t>
            </a:r>
            <a:r>
              <a:rPr lang="en-US" sz="2400" dirty="0">
                <a:solidFill>
                  <a:srgbClr val="0432FF"/>
                </a:solidFill>
              </a:rPr>
              <a:t>Student Advisory SC recommends keeping LRP separate</a:t>
            </a:r>
          </a:p>
          <a:p>
            <a:pPr lvl="1"/>
            <a:r>
              <a:rPr lang="en-US" sz="2400" dirty="0"/>
              <a:t> Tracks incorporating AOCs, other activities, scholarly product</a:t>
            </a:r>
          </a:p>
          <a:p>
            <a:pPr lvl="1"/>
            <a:r>
              <a:rPr lang="en-US" sz="2400" dirty="0"/>
              <a:t> Student can sample for first year and take up to two tracks</a:t>
            </a:r>
          </a:p>
          <a:p>
            <a:pPr lvl="1"/>
            <a:r>
              <a:rPr lang="en-US" sz="2400" dirty="0"/>
              <a:t> Not chaotic - uniform requirements (e.g., 2 </a:t>
            </a:r>
            <a:r>
              <a:rPr lang="en-US" sz="2400" dirty="0" err="1"/>
              <a:t>yrs</a:t>
            </a:r>
            <a:r>
              <a:rPr lang="en-US" sz="2400" dirty="0"/>
              <a:t>) across all Tracks</a:t>
            </a:r>
          </a:p>
          <a:p>
            <a:pPr lvl="1"/>
            <a:r>
              <a:rPr lang="en-US" sz="2400" dirty="0"/>
              <a:t> Recommend Track completed be highlighted in MSPE letter </a:t>
            </a:r>
          </a:p>
        </p:txBody>
      </p:sp>
    </p:spTree>
    <p:extLst>
      <p:ext uri="{BB962C8B-B14F-4D97-AF65-F5344CB8AC3E}">
        <p14:creationId xmlns:p14="http://schemas.microsoft.com/office/powerpoint/2010/main" val="379776721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8861" y="235445"/>
            <a:ext cx="8386277" cy="411480"/>
          </a:xfrm>
        </p:spPr>
        <p:txBody>
          <a:bodyPr/>
          <a:lstStyle/>
          <a:p>
            <a:r>
              <a:rPr lang="en-US" sz="3200" dirty="0">
                <a:solidFill>
                  <a:srgbClr val="0432FF"/>
                </a:solidFill>
              </a:rPr>
              <a:t>Example</a:t>
            </a:r>
            <a:r>
              <a:rPr lang="en-US" sz="3200" dirty="0"/>
              <a:t> </a:t>
            </a:r>
            <a:r>
              <a:rPr lang="en-US" sz="3200" dirty="0">
                <a:solidFill>
                  <a:srgbClr val="0432FF"/>
                </a:solidFill>
              </a:rPr>
              <a:t>TRACKS</a:t>
            </a:r>
            <a:r>
              <a:rPr lang="en-US" sz="3200" dirty="0"/>
              <a:t> – H</a:t>
            </a:r>
            <a:r>
              <a:rPr lang="en-US" sz="3200" i="1" u="sng" dirty="0"/>
              <a:t>AIL</a:t>
            </a:r>
            <a:r>
              <a:rPr lang="en-US" sz="3200" dirty="0"/>
              <a:t> PITT MED</a:t>
            </a:r>
            <a:endParaRPr lang="en-US" sz="3200" dirty="0">
              <a:solidFill>
                <a:srgbClr val="0432FF"/>
              </a:solidFill>
            </a:endParaRP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0D80B890-2D2C-5C4A-934A-DE04B0A8915D}"/>
              </a:ext>
            </a:extLst>
          </p:cNvPr>
          <p:cNvSpPr txBox="1">
            <a:spLocks/>
          </p:cNvSpPr>
          <p:nvPr/>
        </p:nvSpPr>
        <p:spPr>
          <a:xfrm>
            <a:off x="7162800" y="5029200"/>
            <a:ext cx="2451144" cy="1828800"/>
          </a:xfrm>
          <a:prstGeom prst="rect">
            <a:avLst/>
          </a:prstGeom>
        </p:spPr>
        <p:txBody>
          <a:bodyPr vert="horz" lIns="68580" tIns="34290" rIns="68580" bIns="34290" rtlCol="0">
            <a:normAutofit/>
          </a:bodyPr>
          <a:lstStyle>
            <a:lvl1pPr marL="342900" indent="-342900" algn="l" defTabSz="914400" rtl="0" eaLnBrk="1" latinLnBrk="0" hangingPunct="1">
              <a:spcBef>
                <a:spcPts val="8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73736" indent="-173736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02336" indent="-164592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30936" indent="-164592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59536" indent="-173736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097280" indent="-173736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353312" indent="-164592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581912" indent="-164592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792224" indent="-164592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/>
            <a:endParaRPr lang="en-US" sz="900" dirty="0">
              <a:solidFill>
                <a:srgbClr val="FFFFFF"/>
              </a:solidFill>
              <a:latin typeface="Franklin Gothic Book"/>
            </a:endParaRPr>
          </a:p>
          <a:p>
            <a:pPr>
              <a:buFont typeface="Arial" pitchFamily="34" charset="0"/>
              <a:buChar char="•"/>
            </a:pPr>
            <a:r>
              <a:rPr lang="en-US" sz="900" dirty="0">
                <a:solidFill>
                  <a:srgbClr val="FFFFFF"/>
                </a:solidFill>
                <a:latin typeface="Franklin Gothic Book"/>
              </a:rPr>
              <a:t>Context/Background </a:t>
            </a:r>
          </a:p>
          <a:p>
            <a:pPr>
              <a:buFont typeface="Arial" pitchFamily="34" charset="0"/>
              <a:buChar char="•"/>
            </a:pPr>
            <a:r>
              <a:rPr lang="en-US" sz="900" dirty="0">
                <a:solidFill>
                  <a:srgbClr val="FFFFFF"/>
                </a:solidFill>
                <a:latin typeface="Franklin Gothic Book"/>
              </a:rPr>
              <a:t>Goals/Objectives </a:t>
            </a:r>
          </a:p>
          <a:p>
            <a:pPr>
              <a:buFont typeface="Arial" pitchFamily="34" charset="0"/>
              <a:buChar char="•"/>
            </a:pPr>
            <a:r>
              <a:rPr lang="en-US" sz="900" dirty="0">
                <a:solidFill>
                  <a:srgbClr val="FFFFFF"/>
                </a:solidFill>
                <a:latin typeface="Franklin Gothic Book"/>
              </a:rPr>
              <a:t>Task Force Structure &amp; Work </a:t>
            </a:r>
          </a:p>
          <a:p>
            <a:pPr>
              <a:buFont typeface="Arial" pitchFamily="34" charset="0"/>
              <a:buChar char="•"/>
            </a:pPr>
            <a:r>
              <a:rPr lang="en-US" sz="900" dirty="0">
                <a:solidFill>
                  <a:schemeClr val="bg1"/>
                </a:solidFill>
                <a:latin typeface="Franklin Gothic Book"/>
              </a:rPr>
              <a:t>Current Recommendations </a:t>
            </a:r>
          </a:p>
          <a:p>
            <a:pPr>
              <a:buFont typeface="Arial" pitchFamily="34" charset="0"/>
              <a:buChar char="•"/>
            </a:pPr>
            <a:r>
              <a:rPr lang="en-US" sz="900" dirty="0">
                <a:latin typeface="Franklin Gothic Book"/>
              </a:rPr>
              <a:t>Future Planning 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79A8E31E-4F6C-CF40-B37C-E3ED87C6D14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0148" y="890987"/>
            <a:ext cx="8883852" cy="5076026"/>
          </a:xfrm>
        </p:spPr>
        <p:txBody>
          <a:bodyPr>
            <a:noAutofit/>
          </a:bodyPr>
          <a:lstStyle/>
          <a:p>
            <a:pPr marL="0" lvl="1" indent="0">
              <a:buNone/>
            </a:pPr>
            <a:endParaRPr lang="en-US" sz="1800" dirty="0"/>
          </a:p>
          <a:p>
            <a:pPr lvl="1"/>
            <a:r>
              <a:rPr lang="en-US" sz="1800" i="1" u="sng" dirty="0"/>
              <a:t> Primary Care/Underserved/</a:t>
            </a:r>
            <a:r>
              <a:rPr lang="en-US" sz="2000" b="1" i="1" u="sng" dirty="0"/>
              <a:t>Activist</a:t>
            </a:r>
            <a:r>
              <a:rPr lang="en-US" sz="1800" i="1" u="sng" dirty="0"/>
              <a:t>/Advocacy Track</a:t>
            </a:r>
            <a:r>
              <a:rPr lang="en-US" sz="1800" dirty="0"/>
              <a:t>: culmination of this track requires generating a scholarly project in primary care/underserved populations and/or advocacy</a:t>
            </a:r>
          </a:p>
          <a:p>
            <a:pPr marL="0" lvl="1" indent="0">
              <a:buNone/>
            </a:pPr>
            <a:endParaRPr lang="en-US" sz="1800" i="1" u="sng" dirty="0"/>
          </a:p>
          <a:p>
            <a:pPr lvl="1"/>
            <a:r>
              <a:rPr lang="en-US" sz="2000" b="1" i="1" u="sng" dirty="0"/>
              <a:t>Innovator</a:t>
            </a:r>
            <a:r>
              <a:rPr lang="en-US" sz="1800" dirty="0"/>
              <a:t> Track: culmination of this track requires generating a scholarly project leading to a new patent/device, lunch a start-up, write a white paper, </a:t>
            </a:r>
            <a:r>
              <a:rPr lang="en-US" sz="1800" dirty="0" err="1"/>
              <a:t>etc</a:t>
            </a:r>
            <a:endParaRPr lang="en-US" sz="1800" dirty="0"/>
          </a:p>
          <a:p>
            <a:pPr marL="0" lvl="1" indent="0">
              <a:buNone/>
            </a:pPr>
            <a:endParaRPr lang="en-US" sz="1800" dirty="0"/>
          </a:p>
          <a:p>
            <a:pPr lvl="1"/>
            <a:r>
              <a:rPr lang="en-US" sz="1800" i="1" u="sng" dirty="0"/>
              <a:t>Administrator/</a:t>
            </a:r>
            <a:r>
              <a:rPr lang="en-US" sz="2000" b="1" i="1" u="sng" dirty="0"/>
              <a:t>Leader</a:t>
            </a:r>
            <a:r>
              <a:rPr lang="en-US" sz="1800" i="1" u="sng" dirty="0"/>
              <a:t> Track</a:t>
            </a:r>
            <a:r>
              <a:rPr lang="en-US" sz="1800" dirty="0"/>
              <a:t>: culmination of this track requires generating a scholarly project in administration, involvement in QA/QC projects, creation of a business plan/proposal, new policies, </a:t>
            </a:r>
            <a:r>
              <a:rPr lang="en-US" sz="1800" dirty="0" err="1"/>
              <a:t>etc</a:t>
            </a:r>
            <a:endParaRPr lang="en-US" sz="1800" dirty="0"/>
          </a:p>
          <a:p>
            <a:pPr marL="0" lvl="1" indent="0">
              <a:buNone/>
            </a:pPr>
            <a:endParaRPr lang="en-US" sz="1800" dirty="0"/>
          </a:p>
          <a:p>
            <a:pPr lvl="1"/>
            <a:r>
              <a:rPr lang="en-US" sz="1800" i="1" u="sng" dirty="0"/>
              <a:t>Many Additional Tracks</a:t>
            </a:r>
            <a:r>
              <a:rPr lang="en-US" sz="1800" dirty="0"/>
              <a:t>: being added in Q4, including from extant AOCs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44459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62200" y="304800"/>
            <a:ext cx="7200900" cy="548640"/>
          </a:xfrm>
        </p:spPr>
        <p:txBody>
          <a:bodyPr/>
          <a:lstStyle/>
          <a:p>
            <a:r>
              <a:rPr lang="en-US" sz="3200" dirty="0">
                <a:solidFill>
                  <a:srgbClr val="0432FF"/>
                </a:solidFill>
              </a:rPr>
              <a:t>IDEA competition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655320"/>
            <a:ext cx="8839200" cy="3579849"/>
          </a:xfrm>
        </p:spPr>
        <p:txBody>
          <a:bodyPr>
            <a:noAutofit/>
          </a:bodyPr>
          <a:lstStyle/>
          <a:p>
            <a:endParaRPr lang="en-US" sz="2800" dirty="0"/>
          </a:p>
          <a:p>
            <a:pPr lvl="1"/>
            <a:r>
              <a:rPr lang="en-US" sz="2400" dirty="0"/>
              <a:t> 10 finalist Ideas are being circulated among CR subcommittees</a:t>
            </a:r>
          </a:p>
          <a:p>
            <a:pPr lvl="1"/>
            <a:r>
              <a:rPr lang="en-US" sz="2400" dirty="0"/>
              <a:t> For example, a confluence of a winning IDEA Competition entry from Students &amp; opportunity pointed out by Dean Shekhar:</a:t>
            </a:r>
          </a:p>
          <a:p>
            <a:pPr marL="0" lvl="1" indent="0">
              <a:buNone/>
            </a:pPr>
            <a:r>
              <a:rPr lang="en-US" sz="2400" dirty="0"/>
              <a:t>  </a:t>
            </a:r>
          </a:p>
          <a:p>
            <a:pPr marL="0" lvl="1" indent="0">
              <a:buNone/>
            </a:pPr>
            <a:r>
              <a:rPr lang="en-US" sz="2400" i="1" dirty="0">
                <a:solidFill>
                  <a:srgbClr val="0432FF"/>
                </a:solidFill>
              </a:rPr>
              <a:t>Future centerpiece of medical education &amp; training at Pitt Medicine 	</a:t>
            </a:r>
          </a:p>
          <a:p>
            <a:pPr marL="0" lvl="1" indent="0">
              <a:buNone/>
            </a:pPr>
            <a:r>
              <a:rPr lang="en-US" sz="2400" i="1" dirty="0">
                <a:solidFill>
                  <a:srgbClr val="0432FF"/>
                </a:solidFill>
              </a:rPr>
              <a:t>                       – AI and Computational Medicine –  </a:t>
            </a:r>
          </a:p>
          <a:p>
            <a:pPr marL="0" lvl="1" indent="0">
              <a:buNone/>
            </a:pPr>
            <a:r>
              <a:rPr lang="en-US" sz="2400" i="1" dirty="0">
                <a:solidFill>
                  <a:srgbClr val="0432FF"/>
                </a:solidFill>
              </a:rPr>
              <a:t>	                                                 </a:t>
            </a:r>
          </a:p>
          <a:p>
            <a:pPr marL="0" lvl="1" indent="0">
              <a:buNone/>
            </a:pPr>
            <a:r>
              <a:rPr lang="en-US" sz="2400" i="1" dirty="0">
                <a:solidFill>
                  <a:srgbClr val="0432FF"/>
                </a:solidFill>
              </a:rPr>
              <a:t>						CC Task Force on it now</a:t>
            </a:r>
          </a:p>
          <a:p>
            <a:pPr marL="0" lvl="1" indent="0">
              <a:buNone/>
            </a:pPr>
            <a:endParaRPr lang="en-US" sz="2800" b="0" dirty="0"/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AD7E7BFB-1B88-6643-AF43-B3F8EEA5D7F7}"/>
              </a:ext>
            </a:extLst>
          </p:cNvPr>
          <p:cNvSpPr txBox="1">
            <a:spLocks/>
          </p:cNvSpPr>
          <p:nvPr/>
        </p:nvSpPr>
        <p:spPr>
          <a:xfrm>
            <a:off x="6477000" y="5029200"/>
            <a:ext cx="3268192" cy="2438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ts val="8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73736" indent="-173736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02336" indent="-164592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30936" indent="-164592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59536" indent="-173736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097280" indent="-173736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353312" indent="-164592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581912" indent="-164592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792224" indent="-164592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/>
            <a:endParaRPr lang="en-US" sz="1200" dirty="0">
              <a:solidFill>
                <a:srgbClr val="FFFFFF"/>
              </a:solidFill>
              <a:latin typeface="Franklin Gothic Book"/>
            </a:endParaRPr>
          </a:p>
          <a:p>
            <a:pPr marL="457200" indent="-457200">
              <a:buFont typeface="Arial" pitchFamily="34" charset="0"/>
              <a:buChar char="•"/>
            </a:pPr>
            <a:r>
              <a:rPr lang="en-US" sz="1200" dirty="0">
                <a:solidFill>
                  <a:srgbClr val="FFFFFF"/>
                </a:solidFill>
                <a:latin typeface="Franklin Gothic Book"/>
              </a:rPr>
              <a:t>Context/Background 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en-US" sz="1200" dirty="0">
                <a:solidFill>
                  <a:srgbClr val="FFFFFF"/>
                </a:solidFill>
                <a:latin typeface="Franklin Gothic Book"/>
              </a:rPr>
              <a:t>Goals/Objectives 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en-US" sz="1200" dirty="0">
                <a:solidFill>
                  <a:srgbClr val="FFFFFF"/>
                </a:solidFill>
                <a:latin typeface="Franklin Gothic Book"/>
              </a:rPr>
              <a:t>Task Force Structure &amp; Work 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en-US" sz="1200" dirty="0">
                <a:solidFill>
                  <a:schemeClr val="bg1"/>
                </a:solidFill>
                <a:latin typeface="Franklin Gothic Book"/>
              </a:rPr>
              <a:t>Current Recommendations 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en-US" sz="1200" dirty="0">
                <a:latin typeface="Franklin Gothic Book"/>
              </a:rPr>
              <a:t>Future Planning </a:t>
            </a:r>
          </a:p>
        </p:txBody>
      </p:sp>
    </p:spTree>
    <p:extLst>
      <p:ext uri="{BB962C8B-B14F-4D97-AF65-F5344CB8AC3E}">
        <p14:creationId xmlns:p14="http://schemas.microsoft.com/office/powerpoint/2010/main" val="126257391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"/>
          <a:srcRect l="-3849" r="10085"/>
          <a:stretch/>
        </p:blipFill>
        <p:spPr>
          <a:xfrm>
            <a:off x="-304800" y="866303"/>
            <a:ext cx="6309360" cy="5176145"/>
          </a:xfrm>
          <a:prstGeom prst="rect">
            <a:avLst/>
          </a:prstGeom>
        </p:spPr>
      </p:pic>
      <p:pic>
        <p:nvPicPr>
          <p:cNvPr id="5" name="Picture 4"/>
          <p:cNvPicPr/>
          <p:nvPr/>
        </p:nvPicPr>
        <p:blipFill rotWithShape="1">
          <a:blip r:embed="rId3"/>
          <a:srcRect l="23459" r="10752"/>
          <a:stretch/>
        </p:blipFill>
        <p:spPr>
          <a:xfrm>
            <a:off x="6629400" y="533400"/>
            <a:ext cx="2286000" cy="2029515"/>
          </a:xfrm>
          <a:prstGeom prst="rect">
            <a:avLst/>
          </a:prstGeom>
        </p:spPr>
      </p:pic>
      <p:sp>
        <p:nvSpPr>
          <p:cNvPr id="6" name="Rounded Rectangle 5"/>
          <p:cNvSpPr/>
          <p:nvPr/>
        </p:nvSpPr>
        <p:spPr>
          <a:xfrm>
            <a:off x="6701627" y="2389123"/>
            <a:ext cx="1756573" cy="2563877"/>
          </a:xfrm>
          <a:prstGeom prst="roundRect">
            <a:avLst/>
          </a:prstGeom>
          <a:solidFill>
            <a:srgbClr val="4472C4">
              <a:lumMod val="75000"/>
            </a:srgbClr>
          </a:solidFill>
          <a:ln w="12700" cap="flat" cmpd="sng" algn="ctr">
            <a:solidFill>
              <a:srgbClr val="4472C4">
                <a:shade val="50000"/>
              </a:srgbClr>
            </a:solidFill>
            <a:prstDash val="solid"/>
            <a:miter lim="800000"/>
          </a:ln>
          <a:effectLst/>
        </p:spPr>
        <p:txBody>
          <a:bodyPr rot="0" spcFirstLastPara="0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685800">
              <a:lnSpc>
                <a:spcPct val="107000"/>
              </a:lnSpc>
              <a:spcAft>
                <a:spcPts val="600"/>
              </a:spcAft>
              <a:defRPr/>
            </a:pPr>
            <a:r>
              <a:rPr lang="en-US" sz="1200" kern="0" dirty="0" err="1">
                <a:solidFill>
                  <a:sysClr val="window" lastClr="FFFFFF"/>
                </a:solidFill>
                <a:latin typeface="Calibri" panose="020F0502020204030204"/>
                <a:ea typeface="Calibri" panose="020F0502020204030204" pitchFamily="34" charset="0"/>
                <a:cs typeface="Arial" panose="020B0604020202020204" pitchFamily="34" charset="0"/>
              </a:rPr>
              <a:t>PittMed</a:t>
            </a:r>
            <a:r>
              <a:rPr lang="en-US" sz="1200" kern="0" dirty="0">
                <a:solidFill>
                  <a:sysClr val="window" lastClr="FFFFFF"/>
                </a:solidFill>
                <a:latin typeface="Calibri" panose="020F0502020204030204"/>
                <a:ea typeface="Calibri" panose="020F0502020204030204" pitchFamily="34" charset="0"/>
                <a:cs typeface="Arial" panose="020B0604020202020204" pitchFamily="34" charset="0"/>
              </a:rPr>
              <a:t> People are…</a:t>
            </a:r>
            <a:endParaRPr lang="en-US" sz="1050" kern="0" dirty="0">
              <a:solidFill>
                <a:sysClr val="window" lastClr="FFFFFF"/>
              </a:solidFill>
              <a:latin typeface="Calibri" panose="020F0502020204030204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defTabSz="685800">
              <a:defRPr/>
            </a:pPr>
            <a:r>
              <a:rPr lang="en-US" sz="2700" b="1" kern="0" dirty="0">
                <a:solidFill>
                  <a:sysClr val="window" lastClr="FFFF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H</a:t>
            </a:r>
            <a:r>
              <a:rPr lang="en-US" sz="2100" kern="0" dirty="0">
                <a:solidFill>
                  <a:sysClr val="window" lastClr="FFFF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ealers</a:t>
            </a:r>
            <a:endParaRPr lang="en-US" sz="1500" kern="0" dirty="0">
              <a:solidFill>
                <a:sysClr val="window" lastClr="FFFFFF"/>
              </a:solidFill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defTabSz="685800">
              <a:defRPr/>
            </a:pPr>
            <a:r>
              <a:rPr lang="en-US" sz="2700" b="1" kern="0" dirty="0">
                <a:solidFill>
                  <a:sysClr val="window" lastClr="FFFF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A</a:t>
            </a:r>
            <a:r>
              <a:rPr lang="en-US" sz="2100" kern="0" dirty="0">
                <a:solidFill>
                  <a:sysClr val="window" lastClr="FFFF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ctivists</a:t>
            </a:r>
            <a:endParaRPr lang="en-US" sz="1500" kern="0" dirty="0">
              <a:solidFill>
                <a:sysClr val="window" lastClr="FFFFFF"/>
              </a:solidFill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defTabSz="685800">
              <a:defRPr/>
            </a:pPr>
            <a:r>
              <a:rPr lang="en-US" sz="2700" b="1" kern="0" dirty="0">
                <a:solidFill>
                  <a:sysClr val="window" lastClr="FFFF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I</a:t>
            </a:r>
            <a:r>
              <a:rPr lang="en-US" sz="2100" kern="0" dirty="0">
                <a:solidFill>
                  <a:sysClr val="window" lastClr="FFFF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nnovators</a:t>
            </a:r>
            <a:endParaRPr lang="en-US" sz="1500" kern="0" dirty="0">
              <a:solidFill>
                <a:sysClr val="window" lastClr="FFFFFF"/>
              </a:solidFill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defTabSz="685800">
              <a:defRPr/>
            </a:pPr>
            <a:r>
              <a:rPr lang="en-US" sz="2700" b="1" kern="0" dirty="0">
                <a:solidFill>
                  <a:sysClr val="window" lastClr="FFFF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L</a:t>
            </a:r>
            <a:r>
              <a:rPr lang="en-US" sz="2100" kern="0" dirty="0">
                <a:solidFill>
                  <a:sysClr val="window" lastClr="FFFF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eaders</a:t>
            </a:r>
            <a:endParaRPr lang="en-US" sz="1500" kern="0" dirty="0">
              <a:solidFill>
                <a:sysClr val="window" lastClr="FFFFFF"/>
              </a:solidFill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13BEDF50-3B79-364F-A507-327786F8D9F4}"/>
              </a:ext>
            </a:extLst>
          </p:cNvPr>
          <p:cNvSpPr txBox="1">
            <a:spLocks/>
          </p:cNvSpPr>
          <p:nvPr/>
        </p:nvSpPr>
        <p:spPr>
          <a:xfrm>
            <a:off x="6248400" y="5002277"/>
            <a:ext cx="3268192" cy="2438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ts val="8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73736" indent="-173736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02336" indent="-164592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30936" indent="-164592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59536" indent="-173736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097280" indent="-173736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353312" indent="-164592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581912" indent="-164592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792224" indent="-164592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/>
            <a:endParaRPr lang="en-US" sz="1200" dirty="0">
              <a:solidFill>
                <a:srgbClr val="FFFFFF"/>
              </a:solidFill>
              <a:latin typeface="Franklin Gothic Book"/>
            </a:endParaRPr>
          </a:p>
          <a:p>
            <a:pPr marL="457200" indent="-457200">
              <a:buFont typeface="Arial" pitchFamily="34" charset="0"/>
              <a:buChar char="•"/>
            </a:pPr>
            <a:r>
              <a:rPr lang="en-US" sz="1200" dirty="0">
                <a:latin typeface="Franklin Gothic Book"/>
              </a:rPr>
              <a:t>Context/Background 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en-US" sz="1200" dirty="0">
                <a:solidFill>
                  <a:schemeClr val="bg1"/>
                </a:solidFill>
                <a:latin typeface="Franklin Gothic Book"/>
              </a:rPr>
              <a:t>Goals/Objectives 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en-US" sz="1200" dirty="0">
                <a:solidFill>
                  <a:srgbClr val="FFFFFF"/>
                </a:solidFill>
                <a:latin typeface="Franklin Gothic Book"/>
              </a:rPr>
              <a:t>Task Force Structure &amp; Work 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en-US" sz="1200" dirty="0">
                <a:solidFill>
                  <a:srgbClr val="FFFFFF"/>
                </a:solidFill>
                <a:latin typeface="Franklin Gothic Book"/>
              </a:rPr>
              <a:t>Current Recommendations 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en-US" sz="1200" dirty="0">
                <a:solidFill>
                  <a:srgbClr val="FFFFFF"/>
                </a:solidFill>
                <a:latin typeface="Franklin Gothic Book"/>
              </a:rPr>
              <a:t>Future Planning </a:t>
            </a:r>
          </a:p>
        </p:txBody>
      </p:sp>
    </p:spTree>
    <p:extLst>
      <p:ext uri="{BB962C8B-B14F-4D97-AF65-F5344CB8AC3E}">
        <p14:creationId xmlns:p14="http://schemas.microsoft.com/office/powerpoint/2010/main" val="310749707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0"/>
            <a:ext cx="9372600" cy="914400"/>
          </a:xfrm>
        </p:spPr>
        <p:txBody>
          <a:bodyPr/>
          <a:lstStyle/>
          <a:p>
            <a:r>
              <a:rPr lang="en-US" sz="3000" dirty="0"/>
              <a:t>Learning Assessment &amp; Program Evaluation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893214"/>
            <a:ext cx="8534400" cy="5071572"/>
          </a:xfrm>
        </p:spPr>
        <p:txBody>
          <a:bodyPr>
            <a:noAutofit/>
          </a:bodyPr>
          <a:lstStyle/>
          <a:p>
            <a:r>
              <a:rPr lang="en-US" sz="2400" dirty="0"/>
              <a:t>Learning Assessment</a:t>
            </a:r>
          </a:p>
          <a:p>
            <a:pPr lvl="1"/>
            <a:r>
              <a:rPr lang="en-US" sz="1800" dirty="0"/>
              <a:t>Learning objectives are critical for course and clerkship directors to integrate materials, activities, assessments</a:t>
            </a:r>
          </a:p>
          <a:p>
            <a:pPr lvl="1"/>
            <a:r>
              <a:rPr lang="en-US" sz="1800" dirty="0"/>
              <a:t>Group on remediation being formed</a:t>
            </a:r>
          </a:p>
          <a:p>
            <a:pPr lvl="1"/>
            <a:r>
              <a:rPr lang="en-US" sz="1800" dirty="0"/>
              <a:t>Progress testing approach developing to improve student learning and development</a:t>
            </a:r>
          </a:p>
          <a:p>
            <a:r>
              <a:rPr lang="en-US" sz="2400" dirty="0"/>
              <a:t>CR Process Evaluation</a:t>
            </a:r>
          </a:p>
          <a:p>
            <a:pPr lvl="1"/>
            <a:r>
              <a:rPr lang="en-US" sz="1800" dirty="0"/>
              <a:t>Measure before we start – AY21-22: fall determine measures; spring, gather the data; Mandatory surveys; Focus groups/professional qualitative research</a:t>
            </a:r>
          </a:p>
          <a:p>
            <a:pPr lvl="1"/>
            <a:r>
              <a:rPr lang="en-US" sz="1800" dirty="0"/>
              <a:t>Measure as we go – AY23-24 fall new curriculum implementation, track measurements</a:t>
            </a:r>
            <a:endParaRPr lang="en-US" sz="2400" dirty="0"/>
          </a:p>
          <a:p>
            <a:r>
              <a:rPr lang="en-US" sz="2400" dirty="0"/>
              <a:t>Program Evaluation</a:t>
            </a:r>
          </a:p>
          <a:p>
            <a:pPr lvl="1"/>
            <a:r>
              <a:rPr lang="en-US" sz="1800" dirty="0"/>
              <a:t>Planning for continuous Program Evaluation</a:t>
            </a:r>
          </a:p>
          <a:p>
            <a:pPr marL="466344" lvl="3" indent="0">
              <a:buNone/>
            </a:pPr>
            <a:endParaRPr lang="en-US" sz="1800" dirty="0"/>
          </a:p>
          <a:p>
            <a:pPr lvl="1"/>
            <a:endParaRPr lang="en-US" sz="1800" dirty="0"/>
          </a:p>
          <a:p>
            <a:pPr lvl="1"/>
            <a:endParaRPr lang="en-US" sz="1800" dirty="0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513F1F3F-5984-C243-965F-5D6B23B05628}"/>
              </a:ext>
            </a:extLst>
          </p:cNvPr>
          <p:cNvSpPr txBox="1">
            <a:spLocks/>
          </p:cNvSpPr>
          <p:nvPr/>
        </p:nvSpPr>
        <p:spPr>
          <a:xfrm>
            <a:off x="6477000" y="5029200"/>
            <a:ext cx="3268192" cy="2438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ts val="8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73736" indent="-173736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02336" indent="-164592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30936" indent="-164592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59536" indent="-173736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097280" indent="-173736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353312" indent="-164592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581912" indent="-164592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792224" indent="-164592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/>
            <a:endParaRPr lang="en-US" sz="1200" dirty="0">
              <a:solidFill>
                <a:srgbClr val="FFFFFF"/>
              </a:solidFill>
              <a:latin typeface="Franklin Gothic Book"/>
            </a:endParaRPr>
          </a:p>
          <a:p>
            <a:pPr marL="457200" indent="-457200">
              <a:buFont typeface="Arial" pitchFamily="34" charset="0"/>
              <a:buChar char="•"/>
            </a:pPr>
            <a:r>
              <a:rPr lang="en-US" sz="1200" dirty="0">
                <a:solidFill>
                  <a:srgbClr val="FFFFFF"/>
                </a:solidFill>
                <a:latin typeface="Franklin Gothic Book"/>
              </a:rPr>
              <a:t>Context/Background 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en-US" sz="1200" dirty="0">
                <a:solidFill>
                  <a:srgbClr val="FFFFFF"/>
                </a:solidFill>
                <a:latin typeface="Franklin Gothic Book"/>
              </a:rPr>
              <a:t>Goals/Objectives 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en-US" sz="1200" dirty="0">
                <a:solidFill>
                  <a:srgbClr val="FFFFFF"/>
                </a:solidFill>
                <a:latin typeface="Franklin Gothic Book"/>
              </a:rPr>
              <a:t>Task Force Structure &amp; Work 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en-US" sz="1200" dirty="0">
                <a:solidFill>
                  <a:schemeClr val="bg1"/>
                </a:solidFill>
                <a:latin typeface="Franklin Gothic Book"/>
              </a:rPr>
              <a:t>Current Recommendations 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en-US" sz="1200" dirty="0">
                <a:latin typeface="Franklin Gothic Book"/>
              </a:rPr>
              <a:t>Future Planning </a:t>
            </a:r>
          </a:p>
        </p:txBody>
      </p:sp>
    </p:spTree>
    <p:extLst>
      <p:ext uri="{BB962C8B-B14F-4D97-AF65-F5344CB8AC3E}">
        <p14:creationId xmlns:p14="http://schemas.microsoft.com/office/powerpoint/2010/main" val="28932187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/>
              <a:t>Summary</a:t>
            </a:r>
            <a:br>
              <a:rPr lang="en-US" sz="3600" dirty="0"/>
            </a:br>
            <a:r>
              <a:rPr lang="en-US" sz="2400" dirty="0"/>
              <a:t>Thanks to project manager  Michelle </a:t>
            </a:r>
            <a:r>
              <a:rPr lang="en-US" sz="2400" dirty="0" err="1"/>
              <a:t>Sergent</a:t>
            </a:r>
            <a:endParaRPr lang="en-US" sz="3600" dirty="0"/>
          </a:p>
        </p:txBody>
      </p:sp>
      <p:sp>
        <p:nvSpPr>
          <p:cNvPr id="16" name="Title 1">
            <a:extLst>
              <a:ext uri="{FF2B5EF4-FFF2-40B4-BE49-F238E27FC236}">
                <a16:creationId xmlns:a16="http://schemas.microsoft.com/office/drawing/2014/main" id="{AA713222-1709-8E40-840C-A31C3772F89D}"/>
              </a:ext>
            </a:extLst>
          </p:cNvPr>
          <p:cNvSpPr txBox="1">
            <a:spLocks/>
          </p:cNvSpPr>
          <p:nvPr/>
        </p:nvSpPr>
        <p:spPr>
          <a:xfrm>
            <a:off x="2057400" y="5943600"/>
            <a:ext cx="6844862" cy="54864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800" kern="1200" cap="all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br>
              <a:rPr lang="en-US" sz="3600" dirty="0"/>
            </a:br>
            <a:r>
              <a:rPr lang="en-US" sz="2400" dirty="0"/>
              <a:t>Thanks to curriculum MAPPER Katie </a:t>
            </a:r>
            <a:r>
              <a:rPr lang="en-US" sz="2400" dirty="0" err="1"/>
              <a:t>Maietta</a:t>
            </a:r>
            <a:endParaRPr lang="en-US" sz="3600" dirty="0"/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6DEE7146-83B9-654D-9A7F-EB523FBE4AE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584" r="12409" b="26429"/>
          <a:stretch/>
        </p:blipFill>
        <p:spPr>
          <a:xfrm>
            <a:off x="-175933" y="1127760"/>
            <a:ext cx="9319933" cy="5425440"/>
          </a:xfrm>
        </p:spPr>
      </p:pic>
    </p:spTree>
    <p:extLst>
      <p:ext uri="{BB962C8B-B14F-4D97-AF65-F5344CB8AC3E}">
        <p14:creationId xmlns:p14="http://schemas.microsoft.com/office/powerpoint/2010/main" val="419348172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6927" y="609600"/>
            <a:ext cx="9144000" cy="411480"/>
          </a:xfrm>
        </p:spPr>
        <p:txBody>
          <a:bodyPr/>
          <a:lstStyle/>
          <a:p>
            <a:pPr algn="ctr"/>
            <a:r>
              <a:rPr lang="en-US" sz="2400" dirty="0">
                <a:solidFill>
                  <a:srgbClr val="0432FF"/>
                </a:solidFill>
              </a:rPr>
              <a:t>THANKS to ALL SC MEMBERS for the heavy lifting </a:t>
            </a:r>
            <a:br>
              <a:rPr lang="en-US" sz="2400" dirty="0">
                <a:solidFill>
                  <a:srgbClr val="0432FF"/>
                </a:solidFill>
              </a:rPr>
            </a:br>
            <a:r>
              <a:rPr lang="en-US" sz="2400" dirty="0"/>
              <a:t>DEAN’s ASPIRATION PITT MED becomes A Top ten MD PROGRAM</a:t>
            </a:r>
            <a:br>
              <a:rPr lang="en-US" sz="2400" dirty="0"/>
            </a:br>
            <a:r>
              <a:rPr lang="en-US" sz="2400" dirty="0" err="1">
                <a:solidFill>
                  <a:srgbClr val="0432FF"/>
                </a:solidFill>
              </a:rPr>
              <a:t>grEat</a:t>
            </a:r>
            <a:r>
              <a:rPr lang="en-US" sz="2400" dirty="0">
                <a:solidFill>
                  <a:srgbClr val="0432FF"/>
                </a:solidFill>
              </a:rPr>
              <a:t> ideas ALWAYS WELCOME – CONTACT US</a:t>
            </a: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0D80B890-2D2C-5C4A-934A-DE04B0A8915D}"/>
              </a:ext>
            </a:extLst>
          </p:cNvPr>
          <p:cNvSpPr txBox="1">
            <a:spLocks/>
          </p:cNvSpPr>
          <p:nvPr/>
        </p:nvSpPr>
        <p:spPr>
          <a:xfrm>
            <a:off x="7162800" y="5029200"/>
            <a:ext cx="2451144" cy="1828800"/>
          </a:xfrm>
          <a:prstGeom prst="rect">
            <a:avLst/>
          </a:prstGeom>
        </p:spPr>
        <p:txBody>
          <a:bodyPr vert="horz" lIns="68580" tIns="34290" rIns="68580" bIns="34290" rtlCol="0">
            <a:normAutofit/>
          </a:bodyPr>
          <a:lstStyle>
            <a:lvl1pPr marL="342900" indent="-342900" algn="l" defTabSz="914400" rtl="0" eaLnBrk="1" latinLnBrk="0" hangingPunct="1">
              <a:spcBef>
                <a:spcPts val="8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73736" indent="-173736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02336" indent="-164592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30936" indent="-164592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59536" indent="-173736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097280" indent="-173736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353312" indent="-164592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581912" indent="-164592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792224" indent="-164592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/>
            <a:endParaRPr lang="en-US" sz="900" dirty="0">
              <a:solidFill>
                <a:srgbClr val="FFFFFF"/>
              </a:solidFill>
              <a:latin typeface="Franklin Gothic Book"/>
            </a:endParaRPr>
          </a:p>
          <a:p>
            <a:pPr>
              <a:buFont typeface="Arial" pitchFamily="34" charset="0"/>
              <a:buChar char="•"/>
            </a:pPr>
            <a:r>
              <a:rPr lang="en-US" sz="900" dirty="0">
                <a:solidFill>
                  <a:srgbClr val="FFFFFF"/>
                </a:solidFill>
                <a:latin typeface="Franklin Gothic Book"/>
              </a:rPr>
              <a:t>Context/Background </a:t>
            </a:r>
          </a:p>
          <a:p>
            <a:pPr>
              <a:buFont typeface="Arial" pitchFamily="34" charset="0"/>
              <a:buChar char="•"/>
            </a:pPr>
            <a:r>
              <a:rPr lang="en-US" sz="900" dirty="0">
                <a:solidFill>
                  <a:srgbClr val="FFFFFF"/>
                </a:solidFill>
                <a:latin typeface="Franklin Gothic Book"/>
              </a:rPr>
              <a:t>Goals/Objectives </a:t>
            </a:r>
          </a:p>
          <a:p>
            <a:pPr>
              <a:buFont typeface="Arial" pitchFamily="34" charset="0"/>
              <a:buChar char="•"/>
            </a:pPr>
            <a:r>
              <a:rPr lang="en-US" sz="900" dirty="0">
                <a:solidFill>
                  <a:srgbClr val="FFFFFF"/>
                </a:solidFill>
                <a:latin typeface="Franklin Gothic Book"/>
              </a:rPr>
              <a:t>Task Force Structure &amp; Work </a:t>
            </a:r>
          </a:p>
          <a:p>
            <a:pPr>
              <a:buFont typeface="Arial" pitchFamily="34" charset="0"/>
              <a:buChar char="•"/>
            </a:pPr>
            <a:r>
              <a:rPr lang="en-US" sz="900" dirty="0">
                <a:solidFill>
                  <a:schemeClr val="bg1"/>
                </a:solidFill>
                <a:latin typeface="Franklin Gothic Book"/>
              </a:rPr>
              <a:t>Current Recommendations </a:t>
            </a:r>
          </a:p>
          <a:p>
            <a:pPr>
              <a:buFont typeface="Arial" pitchFamily="34" charset="0"/>
              <a:buChar char="•"/>
            </a:pPr>
            <a:r>
              <a:rPr lang="en-US" sz="900" dirty="0">
                <a:latin typeface="Franklin Gothic Book"/>
              </a:rPr>
              <a:t>Future Planning 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79A8E31E-4F6C-CF40-B37C-E3ED87C6D14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639075"/>
            <a:ext cx="8321040" cy="3579849"/>
          </a:xfrm>
        </p:spPr>
        <p:txBody>
          <a:bodyPr>
            <a:noAutofit/>
          </a:bodyPr>
          <a:lstStyle/>
          <a:p>
            <a:r>
              <a:rPr lang="en-US" sz="2400" dirty="0"/>
              <a:t> </a:t>
            </a:r>
          </a:p>
          <a:p>
            <a:pPr lvl="1"/>
            <a:r>
              <a:rPr lang="en-US" sz="2000" dirty="0"/>
              <a:t>Michelle </a:t>
            </a:r>
            <a:r>
              <a:rPr lang="en-US" sz="2000" dirty="0" err="1"/>
              <a:t>Sergent</a:t>
            </a:r>
            <a:r>
              <a:rPr lang="en-US" sz="2000" dirty="0"/>
              <a:t>, MPH                        mls124@pitt.edu </a:t>
            </a:r>
          </a:p>
          <a:p>
            <a:pPr lvl="1"/>
            <a:r>
              <a:rPr lang="en-US" sz="2000" dirty="0"/>
              <a:t>Jason Rosenstock, MD                        </a:t>
            </a:r>
            <a:r>
              <a:rPr lang="en-US" sz="2000" dirty="0" err="1"/>
              <a:t>jasonr@pitt.edu</a:t>
            </a:r>
            <a:r>
              <a:rPr lang="en-US" sz="2000" dirty="0"/>
              <a:t> </a:t>
            </a:r>
          </a:p>
          <a:p>
            <a:pPr lvl="1"/>
            <a:r>
              <a:rPr lang="en-US" sz="2000" dirty="0"/>
              <a:t>Peter Drain, PhD                                   </a:t>
            </a:r>
            <a:r>
              <a:rPr lang="en-US" sz="2000" dirty="0" err="1"/>
              <a:t>drain@pitt.edu</a:t>
            </a:r>
            <a:r>
              <a:rPr lang="en-US" sz="2000" dirty="0"/>
              <a:t> </a:t>
            </a:r>
          </a:p>
          <a:p>
            <a:pPr lvl="1"/>
            <a:r>
              <a:rPr lang="en-US" sz="2000" dirty="0"/>
              <a:t>Mike </a:t>
            </a:r>
            <a:r>
              <a:rPr lang="en-US" sz="2000" dirty="0" err="1"/>
              <a:t>Elnicki</a:t>
            </a:r>
            <a:r>
              <a:rPr lang="en-US" sz="2000" dirty="0"/>
              <a:t>, MD                                   dme101@pitt.edu </a:t>
            </a:r>
          </a:p>
          <a:p>
            <a:pPr marL="0" lvl="1" indent="0">
              <a:buNone/>
            </a:pPr>
            <a:endParaRPr lang="en-US" sz="2000" dirty="0"/>
          </a:p>
          <a:p>
            <a:pPr lvl="1"/>
            <a:r>
              <a:rPr lang="en-US" sz="2000" dirty="0"/>
              <a:t> or through the CR website: https://</a:t>
            </a:r>
            <a:r>
              <a:rPr lang="en-US" sz="2000" dirty="0" err="1"/>
              <a:t>www.omed.pitt.edu</a:t>
            </a:r>
            <a:r>
              <a:rPr lang="en-US" sz="2000" dirty="0"/>
              <a:t>/curriculum-reform/curriculum-reform-questions-suggestions </a:t>
            </a:r>
          </a:p>
          <a:p>
            <a:pPr lvl="1"/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70494491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/>
              <a:t>The Process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46608" y="1295400"/>
            <a:ext cx="7520940" cy="3579849"/>
          </a:xfrm>
        </p:spPr>
        <p:txBody>
          <a:bodyPr/>
          <a:lstStyle/>
          <a:p>
            <a:pPr marL="0" indent="0">
              <a:buNone/>
            </a:pPr>
            <a:r>
              <a:rPr lang="en-US" sz="2800" u="sng" dirty="0"/>
              <a:t>Phase</a:t>
            </a:r>
            <a:r>
              <a:rPr lang="en-US" sz="2800" dirty="0"/>
              <a:t> 	</a:t>
            </a:r>
            <a:r>
              <a:rPr lang="en-US" sz="2800" u="sng" dirty="0"/>
              <a:t>Goal</a:t>
            </a:r>
            <a:r>
              <a:rPr lang="en-US" sz="2800" dirty="0"/>
              <a:t>			</a:t>
            </a:r>
            <a:r>
              <a:rPr lang="en-US" sz="2800" u="sng" dirty="0"/>
              <a:t>Dates</a:t>
            </a:r>
          </a:p>
          <a:p>
            <a:pPr marL="0" indent="0">
              <a:buNone/>
            </a:pPr>
            <a:r>
              <a:rPr lang="en-US" sz="2800" dirty="0"/>
              <a:t>1		Exploratory		9/19-4/20</a:t>
            </a:r>
          </a:p>
          <a:p>
            <a:pPr marL="0" indent="0">
              <a:buNone/>
            </a:pPr>
            <a:r>
              <a:rPr lang="en-US" sz="2800" b="1" dirty="0">
                <a:highlight>
                  <a:srgbClr val="00FFFF"/>
                </a:highlight>
              </a:rPr>
              <a:t>2		Planning		10/20-12/21</a:t>
            </a:r>
          </a:p>
          <a:p>
            <a:pPr marL="0" indent="0">
              <a:buNone/>
            </a:pPr>
            <a:r>
              <a:rPr lang="en-US" sz="2800" dirty="0"/>
              <a:t>3		Formation		1/22-12/22</a:t>
            </a:r>
          </a:p>
          <a:p>
            <a:pPr marL="0" indent="0">
              <a:buNone/>
            </a:pPr>
            <a:r>
              <a:rPr lang="en-US" sz="2800" dirty="0"/>
              <a:t>4		Implement		1/23-7/23</a:t>
            </a:r>
          </a:p>
          <a:p>
            <a:pPr marL="0" indent="0">
              <a:buNone/>
            </a:pPr>
            <a:r>
              <a:rPr lang="en-US" sz="2800" dirty="0"/>
              <a:t>5		Rollout		8/2023</a:t>
            </a:r>
          </a:p>
          <a:p>
            <a:endParaRPr lang="en-US" dirty="0"/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4CCA5955-D0C2-4C48-9670-E1E92F7EF0B2}"/>
              </a:ext>
            </a:extLst>
          </p:cNvPr>
          <p:cNvSpPr txBox="1">
            <a:spLocks/>
          </p:cNvSpPr>
          <p:nvPr/>
        </p:nvSpPr>
        <p:spPr>
          <a:xfrm>
            <a:off x="6324600" y="4953000"/>
            <a:ext cx="3268192" cy="2438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ts val="8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73736" indent="-173736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02336" indent="-164592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30936" indent="-164592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59536" indent="-173736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097280" indent="-173736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353312" indent="-164592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581912" indent="-164592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792224" indent="-164592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/>
            <a:endParaRPr lang="en-US" sz="1200" dirty="0">
              <a:solidFill>
                <a:srgbClr val="FFFFFF"/>
              </a:solidFill>
              <a:latin typeface="Franklin Gothic Book"/>
            </a:endParaRPr>
          </a:p>
          <a:p>
            <a:pPr marL="457200" indent="-457200">
              <a:buFont typeface="Arial" pitchFamily="34" charset="0"/>
              <a:buChar char="•"/>
            </a:pPr>
            <a:r>
              <a:rPr lang="en-US" sz="1200" dirty="0">
                <a:solidFill>
                  <a:srgbClr val="000000"/>
                </a:solidFill>
                <a:latin typeface="Franklin Gothic Book"/>
              </a:rPr>
              <a:t>Context/Background 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en-US" sz="1200" dirty="0">
                <a:solidFill>
                  <a:srgbClr val="FFFFFF"/>
                </a:solidFill>
                <a:latin typeface="Franklin Gothic Book"/>
              </a:rPr>
              <a:t>Goals/Objectives 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en-US" sz="1200" dirty="0">
                <a:solidFill>
                  <a:srgbClr val="FFFFFF"/>
                </a:solidFill>
                <a:latin typeface="Franklin Gothic Book"/>
              </a:rPr>
              <a:t>Task Force Structure &amp; Work 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en-US" sz="1200" dirty="0">
                <a:solidFill>
                  <a:srgbClr val="FFFFFF"/>
                </a:solidFill>
                <a:latin typeface="Franklin Gothic Book"/>
              </a:rPr>
              <a:t>Current Recommendations 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en-US" sz="1200" dirty="0">
                <a:solidFill>
                  <a:srgbClr val="FFFFFF"/>
                </a:solidFill>
                <a:latin typeface="Franklin Gothic Book"/>
              </a:rPr>
              <a:t>Future Planning </a:t>
            </a:r>
          </a:p>
        </p:txBody>
      </p:sp>
    </p:spTree>
    <p:extLst>
      <p:ext uri="{BB962C8B-B14F-4D97-AF65-F5344CB8AC3E}">
        <p14:creationId xmlns:p14="http://schemas.microsoft.com/office/powerpoint/2010/main" val="278920869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00150" y="381000"/>
            <a:ext cx="7372350" cy="411480"/>
          </a:xfrm>
        </p:spPr>
        <p:txBody>
          <a:bodyPr/>
          <a:lstStyle/>
          <a:p>
            <a:r>
              <a:rPr lang="en-US" sz="2400" dirty="0"/>
              <a:t>task force structure &amp; people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21356" y="4953000"/>
            <a:ext cx="2451144" cy="1828800"/>
          </a:xfrm>
        </p:spPr>
        <p:txBody>
          <a:bodyPr>
            <a:normAutofit/>
          </a:bodyPr>
          <a:lstStyle/>
          <a:p>
            <a:pPr marL="0" indent="0"/>
            <a:endParaRPr lang="en-US" sz="900" dirty="0">
              <a:solidFill>
                <a:schemeClr val="bg1"/>
              </a:solidFill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chemeClr val="bg1"/>
                </a:solidFill>
              </a:rPr>
              <a:t>Context/Background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chemeClr val="bg1"/>
                </a:solidFill>
              </a:rPr>
              <a:t>Goals/Objectives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1200" dirty="0"/>
              <a:t>Task Force Structure &amp; Work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chemeClr val="bg1"/>
                </a:solidFill>
              </a:rPr>
              <a:t>Current Recommendations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chemeClr val="bg1"/>
                </a:solidFill>
              </a:rPr>
              <a:t>Future Planning 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485F8298-76B8-C041-9E82-8DC84393A569}"/>
              </a:ext>
            </a:extLst>
          </p:cNvPr>
          <p:cNvSpPr txBox="1">
            <a:spLocks/>
          </p:cNvSpPr>
          <p:nvPr/>
        </p:nvSpPr>
        <p:spPr>
          <a:xfrm>
            <a:off x="1257300" y="1314450"/>
            <a:ext cx="3086100" cy="3028950"/>
          </a:xfrm>
          <a:prstGeom prst="rect">
            <a:avLst/>
          </a:prstGeom>
        </p:spPr>
        <p:txBody>
          <a:bodyPr vert="horz" lIns="68580" tIns="34290" rIns="68580" bIns="34290" rtlCol="0">
            <a:normAutofit fontScale="92500" lnSpcReduction="20000"/>
          </a:bodyPr>
          <a:lstStyle>
            <a:lvl1pPr marL="342900" indent="-342900" algn="l" defTabSz="914400" rtl="0" eaLnBrk="1" latinLnBrk="0" hangingPunct="1">
              <a:spcBef>
                <a:spcPts val="8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73736" indent="-173736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02336" indent="-164592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30936" indent="-164592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59536" indent="-173736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097280" indent="-173736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353312" indent="-164592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581912" indent="-164592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792224" indent="-164592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/>
            <a:r>
              <a:rPr lang="en-US" sz="1575" u="sng" dirty="0">
                <a:solidFill>
                  <a:srgbClr val="0432FF"/>
                </a:solidFill>
                <a:latin typeface="Franklin Gothic Book"/>
              </a:rPr>
              <a:t>Steering Subcommittee</a:t>
            </a:r>
          </a:p>
          <a:p>
            <a:pPr marL="0" indent="0"/>
            <a:r>
              <a:rPr lang="en-US" sz="1575" dirty="0">
                <a:solidFill>
                  <a:srgbClr val="000000"/>
                </a:solidFill>
                <a:latin typeface="Franklin Gothic Book"/>
              </a:rPr>
              <a:t>Mike </a:t>
            </a:r>
            <a:r>
              <a:rPr lang="en-US" sz="1575" dirty="0" err="1">
                <a:solidFill>
                  <a:srgbClr val="000000"/>
                </a:solidFill>
                <a:latin typeface="Franklin Gothic Book"/>
              </a:rPr>
              <a:t>Elnicki</a:t>
            </a:r>
            <a:r>
              <a:rPr lang="en-US" sz="1575" dirty="0">
                <a:solidFill>
                  <a:srgbClr val="000000"/>
                </a:solidFill>
                <a:latin typeface="Franklin Gothic Book"/>
              </a:rPr>
              <a:t>, MD</a:t>
            </a:r>
          </a:p>
          <a:p>
            <a:pPr marL="0" indent="0"/>
            <a:r>
              <a:rPr lang="en-US" sz="1575" dirty="0">
                <a:solidFill>
                  <a:srgbClr val="000000"/>
                </a:solidFill>
                <a:latin typeface="Franklin Gothic Book"/>
              </a:rPr>
              <a:t>Peter Drain, PhD</a:t>
            </a:r>
            <a:endParaRPr lang="en-US" sz="1575" u="sng" dirty="0">
              <a:solidFill>
                <a:srgbClr val="0432FF"/>
              </a:solidFill>
              <a:latin typeface="Franklin Gothic Book"/>
            </a:endParaRPr>
          </a:p>
          <a:p>
            <a:pPr marL="0" indent="0"/>
            <a:r>
              <a:rPr lang="en-US" sz="1575" u="sng" dirty="0">
                <a:solidFill>
                  <a:srgbClr val="0432FF"/>
                </a:solidFill>
                <a:latin typeface="Franklin Gothic Book"/>
              </a:rPr>
              <a:t>Foundations Subcommittee</a:t>
            </a:r>
          </a:p>
          <a:p>
            <a:pPr marL="0" indent="0"/>
            <a:r>
              <a:rPr lang="en-US" sz="1575" dirty="0">
                <a:solidFill>
                  <a:srgbClr val="000000"/>
                </a:solidFill>
                <a:latin typeface="Franklin Gothic Book"/>
              </a:rPr>
              <a:t>Alexandra Clark, MD</a:t>
            </a:r>
          </a:p>
          <a:p>
            <a:pPr marL="0" indent="0"/>
            <a:r>
              <a:rPr lang="en-US" sz="1575" dirty="0">
                <a:solidFill>
                  <a:srgbClr val="000000"/>
                </a:solidFill>
                <a:latin typeface="Franklin Gothic Book"/>
              </a:rPr>
              <a:t>Lisa </a:t>
            </a:r>
            <a:r>
              <a:rPr lang="en-US" sz="1575" dirty="0" err="1">
                <a:solidFill>
                  <a:srgbClr val="000000"/>
                </a:solidFill>
                <a:latin typeface="Franklin Gothic Book"/>
              </a:rPr>
              <a:t>Borghesi</a:t>
            </a:r>
            <a:r>
              <a:rPr lang="en-US" sz="1575" dirty="0">
                <a:solidFill>
                  <a:srgbClr val="000000"/>
                </a:solidFill>
                <a:latin typeface="Franklin Gothic Book"/>
              </a:rPr>
              <a:t>, PhD</a:t>
            </a:r>
            <a:endParaRPr lang="en-US" sz="1575" u="sng" dirty="0">
              <a:solidFill>
                <a:srgbClr val="000000"/>
              </a:solidFill>
              <a:latin typeface="Franklin Gothic Book"/>
            </a:endParaRPr>
          </a:p>
          <a:p>
            <a:pPr marL="0" indent="0"/>
            <a:r>
              <a:rPr lang="en-US" sz="1575" u="sng" dirty="0">
                <a:solidFill>
                  <a:srgbClr val="0432FF"/>
                </a:solidFill>
                <a:latin typeface="Franklin Gothic Book"/>
              </a:rPr>
              <a:t>Clerkships &amp; Beyond Subcommittee</a:t>
            </a:r>
          </a:p>
          <a:p>
            <a:pPr marL="0" indent="0"/>
            <a:r>
              <a:rPr lang="en-US" sz="1575" dirty="0">
                <a:solidFill>
                  <a:srgbClr val="000000"/>
                </a:solidFill>
                <a:latin typeface="Franklin Gothic Book"/>
              </a:rPr>
              <a:t>Chris Schott, MD, MS, RDMS, FACEP</a:t>
            </a:r>
          </a:p>
          <a:p>
            <a:pPr marL="0" indent="0"/>
            <a:r>
              <a:rPr lang="en-US" sz="1575" dirty="0">
                <a:solidFill>
                  <a:srgbClr val="000000"/>
                </a:solidFill>
                <a:latin typeface="Franklin Gothic Book"/>
              </a:rPr>
              <a:t>John </a:t>
            </a:r>
            <a:r>
              <a:rPr lang="en-US" sz="1575" dirty="0" err="1">
                <a:solidFill>
                  <a:srgbClr val="000000"/>
                </a:solidFill>
                <a:latin typeface="Franklin Gothic Book"/>
              </a:rPr>
              <a:t>Szymusiak</a:t>
            </a:r>
            <a:r>
              <a:rPr lang="en-US" sz="1575" dirty="0">
                <a:solidFill>
                  <a:srgbClr val="000000"/>
                </a:solidFill>
                <a:latin typeface="Franklin Gothic Book"/>
              </a:rPr>
              <a:t>, MD, MS, FAAP</a:t>
            </a:r>
          </a:p>
          <a:p>
            <a:pPr marL="0" indent="0"/>
            <a:r>
              <a:rPr lang="en-US" sz="1575" dirty="0">
                <a:solidFill>
                  <a:srgbClr val="000000"/>
                </a:solidFill>
                <a:latin typeface="Franklin Gothic Book"/>
              </a:rPr>
              <a:t>Humberto Trejo-</a:t>
            </a:r>
            <a:r>
              <a:rPr lang="en-US" sz="1575" dirty="0" err="1">
                <a:solidFill>
                  <a:srgbClr val="000000"/>
                </a:solidFill>
                <a:latin typeface="Franklin Gothic Book"/>
              </a:rPr>
              <a:t>Bittar</a:t>
            </a:r>
            <a:r>
              <a:rPr lang="en-US" sz="1575" dirty="0">
                <a:solidFill>
                  <a:srgbClr val="000000"/>
                </a:solidFill>
                <a:latin typeface="Franklin Gothic Book"/>
              </a:rPr>
              <a:t>, MD</a:t>
            </a:r>
          </a:p>
          <a:p>
            <a:pPr marL="0" indent="0"/>
            <a:endParaRPr lang="en-US" sz="2100" u="sng" dirty="0">
              <a:solidFill>
                <a:srgbClr val="000000"/>
              </a:solidFill>
              <a:latin typeface="Franklin Gothic Book"/>
            </a:endParaRPr>
          </a:p>
          <a:p>
            <a:pPr marL="0" indent="0"/>
            <a:endParaRPr lang="en-US" sz="2100" u="sng" dirty="0">
              <a:solidFill>
                <a:srgbClr val="000000"/>
              </a:solidFill>
              <a:latin typeface="Franklin Gothic Book"/>
            </a:endParaRPr>
          </a:p>
          <a:p>
            <a:endParaRPr lang="en-US" sz="1200" dirty="0">
              <a:solidFill>
                <a:srgbClr val="000000"/>
              </a:solidFill>
              <a:latin typeface="Franklin Gothic Book"/>
            </a:endParaRP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48AF313D-73FB-BF47-8203-A9176AFF7EDB}"/>
              </a:ext>
            </a:extLst>
          </p:cNvPr>
          <p:cNvSpPr txBox="1">
            <a:spLocks/>
          </p:cNvSpPr>
          <p:nvPr/>
        </p:nvSpPr>
        <p:spPr>
          <a:xfrm>
            <a:off x="4572000" y="1278669"/>
            <a:ext cx="3257550" cy="3028950"/>
          </a:xfrm>
          <a:prstGeom prst="rect">
            <a:avLst/>
          </a:prstGeom>
        </p:spPr>
        <p:txBody>
          <a:bodyPr vert="horz" lIns="68580" tIns="34290" rIns="68580" bIns="34290" rtlCol="0">
            <a:normAutofit/>
          </a:bodyPr>
          <a:lstStyle>
            <a:lvl1pPr marL="342900" indent="-342900" algn="l" defTabSz="914400" rtl="0" eaLnBrk="1" latinLnBrk="0" hangingPunct="1">
              <a:spcBef>
                <a:spcPts val="8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73736" indent="-173736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02336" indent="-164592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30936" indent="-164592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59536" indent="-173736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097280" indent="-173736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353312" indent="-164592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581912" indent="-164592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792224" indent="-164592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/>
            <a:r>
              <a:rPr lang="en-US" sz="1500" u="sng" dirty="0">
                <a:solidFill>
                  <a:srgbClr val="0432FF"/>
                </a:solidFill>
                <a:latin typeface="Franklin Gothic Book"/>
              </a:rPr>
              <a:t>Learning Assessment &amp; Program Evaluation Subcommittee</a:t>
            </a:r>
          </a:p>
          <a:p>
            <a:pPr marL="0" indent="0"/>
            <a:r>
              <a:rPr lang="en-US" sz="1500" dirty="0">
                <a:solidFill>
                  <a:srgbClr val="000000"/>
                </a:solidFill>
                <a:latin typeface="Franklin Gothic Book"/>
              </a:rPr>
              <a:t>Greg Null, MA</a:t>
            </a:r>
          </a:p>
          <a:p>
            <a:pPr marL="0" indent="0"/>
            <a:r>
              <a:rPr lang="en-US" sz="1500" dirty="0">
                <a:solidFill>
                  <a:srgbClr val="000000"/>
                </a:solidFill>
                <a:latin typeface="Franklin Gothic Book"/>
              </a:rPr>
              <a:t>John Maier, PhD, MD</a:t>
            </a:r>
            <a:endParaRPr lang="en-US" sz="1500" u="sng" dirty="0">
              <a:solidFill>
                <a:srgbClr val="000000"/>
              </a:solidFill>
              <a:latin typeface="Franklin Gothic Book"/>
            </a:endParaRPr>
          </a:p>
          <a:p>
            <a:pPr marL="0" indent="0"/>
            <a:r>
              <a:rPr lang="en-US" sz="1500" u="sng" dirty="0">
                <a:solidFill>
                  <a:srgbClr val="0432FF"/>
                </a:solidFill>
                <a:latin typeface="Franklin Gothic Book"/>
              </a:rPr>
              <a:t>Student Advisory Subcommittee</a:t>
            </a:r>
          </a:p>
          <a:p>
            <a:pPr marL="0" indent="0"/>
            <a:r>
              <a:rPr lang="en-US" sz="1500" dirty="0">
                <a:solidFill>
                  <a:srgbClr val="000000"/>
                </a:solidFill>
                <a:latin typeface="Franklin Gothic Book"/>
              </a:rPr>
              <a:t>Jonathan Perkins, MS4</a:t>
            </a:r>
          </a:p>
          <a:p>
            <a:pPr marL="0" indent="0"/>
            <a:r>
              <a:rPr lang="en-US" sz="1500" dirty="0">
                <a:solidFill>
                  <a:srgbClr val="000000"/>
                </a:solidFill>
                <a:latin typeface="Franklin Gothic Book"/>
              </a:rPr>
              <a:t>Rachel Fogel, MS3</a:t>
            </a:r>
          </a:p>
          <a:p>
            <a:pPr marL="0" indent="0"/>
            <a:endParaRPr lang="en-US" sz="2100" u="sng" dirty="0">
              <a:solidFill>
                <a:srgbClr val="000000"/>
              </a:solidFill>
              <a:latin typeface="Franklin Gothic Book"/>
            </a:endParaRPr>
          </a:p>
          <a:p>
            <a:endParaRPr lang="en-US" sz="1200" dirty="0">
              <a:solidFill>
                <a:srgbClr val="000000"/>
              </a:solidFill>
              <a:latin typeface="Franklin Gothic Book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27A23DE7-BB30-1A43-B156-C68E98DAA15D}"/>
              </a:ext>
            </a:extLst>
          </p:cNvPr>
          <p:cNvSpPr/>
          <p:nvPr/>
        </p:nvSpPr>
        <p:spPr>
          <a:xfrm>
            <a:off x="1885950" y="4620659"/>
            <a:ext cx="5486400" cy="3000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350" i="1" dirty="0">
                <a:solidFill>
                  <a:srgbClr val="0432FF"/>
                </a:solidFill>
                <a:latin typeface="Franklin Gothic Book"/>
              </a:rPr>
              <a:t>https://</a:t>
            </a:r>
            <a:r>
              <a:rPr lang="en-US" sz="1350" i="1" dirty="0" err="1">
                <a:solidFill>
                  <a:srgbClr val="0432FF"/>
                </a:solidFill>
                <a:latin typeface="Franklin Gothic Book"/>
              </a:rPr>
              <a:t>www.omed.pitt.edu</a:t>
            </a:r>
            <a:r>
              <a:rPr lang="en-US" sz="1350" i="1" dirty="0">
                <a:solidFill>
                  <a:srgbClr val="0432FF"/>
                </a:solidFill>
                <a:latin typeface="Franklin Gothic Book"/>
              </a:rPr>
              <a:t>/curriculum-reform/subcommittee-leadership</a:t>
            </a:r>
          </a:p>
        </p:txBody>
      </p:sp>
    </p:spTree>
    <p:extLst>
      <p:ext uri="{BB962C8B-B14F-4D97-AF65-F5344CB8AC3E}">
        <p14:creationId xmlns:p14="http://schemas.microsoft.com/office/powerpoint/2010/main" val="10721076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" y="228600"/>
            <a:ext cx="8915400" cy="548640"/>
          </a:xfrm>
        </p:spPr>
        <p:txBody>
          <a:bodyPr/>
          <a:lstStyle/>
          <a:p>
            <a:r>
              <a:rPr lang="en-US" sz="3200" dirty="0"/>
              <a:t>Timing two major curriculum components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838200"/>
            <a:ext cx="9067800" cy="4842972"/>
          </a:xfr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sz="2800" dirty="0">
                <a:solidFill>
                  <a:srgbClr val="0432FF"/>
                </a:solidFill>
              </a:rPr>
              <a:t>“Foundations”</a:t>
            </a:r>
            <a:r>
              <a:rPr lang="en-US" sz="2800" dirty="0"/>
              <a:t> 2023 MS1 Aug - MS2 Oct, ~15 </a:t>
            </a:r>
            <a:r>
              <a:rPr lang="en-US" sz="2800" dirty="0" err="1"/>
              <a:t>mos</a:t>
            </a:r>
            <a:endParaRPr lang="en-US" sz="2800" dirty="0"/>
          </a:p>
          <a:p>
            <a:pPr marL="173355" lvl="1" indent="-173355"/>
            <a:r>
              <a:rPr lang="en-US" sz="2400" dirty="0"/>
              <a:t>Orientation week 8/7 MS1-&gt;</a:t>
            </a:r>
          </a:p>
          <a:p>
            <a:pPr marL="173355" lvl="1" indent="-173355"/>
            <a:r>
              <a:rPr lang="en-US" sz="2400" dirty="0"/>
              <a:t>Intro to being a physician 8/14-&gt;</a:t>
            </a:r>
          </a:p>
          <a:p>
            <a:pPr marL="173355" lvl="1" indent="-173355"/>
            <a:r>
              <a:rPr lang="en-US" sz="2400" dirty="0"/>
              <a:t>Anatomy Lab 8/21 - 9/1</a:t>
            </a:r>
          </a:p>
          <a:p>
            <a:pPr marL="173355" lvl="1" indent="-173355"/>
            <a:r>
              <a:rPr lang="en-US" sz="2400" dirty="0"/>
              <a:t>Keystone Fundamentals: cells &amp; molecules, structure &amp; function, defense &amp; injury (~10 </a:t>
            </a:r>
            <a:r>
              <a:rPr lang="en-US" sz="2400" dirty="0" err="1"/>
              <a:t>wks</a:t>
            </a:r>
            <a:r>
              <a:rPr lang="en-US" sz="2400" dirty="0"/>
              <a:t>) 9/5 – 11/10</a:t>
            </a:r>
            <a:endParaRPr lang="en-US" dirty="0"/>
          </a:p>
          <a:p>
            <a:pPr marL="173355" lvl="1" indent="-173355"/>
            <a:r>
              <a:rPr lang="en-US" sz="2400" dirty="0"/>
              <a:t>Organ Systems Block 11/27 MS1 – 10/31 MS2</a:t>
            </a:r>
          </a:p>
          <a:p>
            <a:pPr marL="0" lvl="1" indent="0">
              <a:buClr>
                <a:srgbClr val="F96A1B"/>
              </a:buClr>
              <a:buNone/>
            </a:pPr>
            <a:endParaRPr lang="en-US" sz="2400" dirty="0"/>
          </a:p>
          <a:p>
            <a:r>
              <a:rPr lang="en-US" sz="2800" dirty="0">
                <a:solidFill>
                  <a:srgbClr val="0432FF"/>
                </a:solidFill>
              </a:rPr>
              <a:t>“Clerkships &amp; Beyond”</a:t>
            </a:r>
            <a:r>
              <a:rPr lang="en-US" sz="2800" dirty="0"/>
              <a:t> MS2 Jan–MS4 May, 30 </a:t>
            </a:r>
            <a:r>
              <a:rPr lang="en-US" sz="2800" dirty="0" err="1"/>
              <a:t>mos</a:t>
            </a:r>
            <a:r>
              <a:rPr lang="en-US" sz="2800" dirty="0"/>
              <a:t> </a:t>
            </a:r>
          </a:p>
          <a:p>
            <a:pPr marL="173355" lvl="1" indent="-173355"/>
            <a:r>
              <a:rPr lang="en-US" sz="2800" dirty="0"/>
              <a:t> </a:t>
            </a:r>
            <a:r>
              <a:rPr lang="en-US" sz="2400" dirty="0"/>
              <a:t>Pre-Clerkship (2-4 </a:t>
            </a:r>
            <a:r>
              <a:rPr lang="en-US" sz="2400" dirty="0" err="1"/>
              <a:t>wks</a:t>
            </a:r>
            <a:r>
              <a:rPr lang="en-US" sz="2400" dirty="0"/>
              <a:t>) MS2 Jan</a:t>
            </a:r>
          </a:p>
          <a:p>
            <a:pPr marL="173355" lvl="1" indent="-173355"/>
            <a:r>
              <a:rPr lang="en-US" sz="2400" dirty="0"/>
              <a:t> Core Clerkships (~12 </a:t>
            </a:r>
            <a:r>
              <a:rPr lang="en-US" sz="2400" dirty="0" err="1"/>
              <a:t>mos</a:t>
            </a:r>
            <a:r>
              <a:rPr lang="en-US" sz="2400" dirty="0"/>
              <a:t>) MS2 Feb - MS3 Jan</a:t>
            </a:r>
          </a:p>
          <a:p>
            <a:pPr marL="173355" lvl="1" indent="-173355"/>
            <a:r>
              <a:rPr lang="en-US" sz="2400" dirty="0"/>
              <a:t> Beyond (16 </a:t>
            </a:r>
            <a:r>
              <a:rPr lang="en-US" sz="2400" dirty="0" err="1"/>
              <a:t>mos</a:t>
            </a:r>
            <a:r>
              <a:rPr lang="en-US" sz="2400" dirty="0"/>
              <a:t>) MS3 Feb -&gt; MS4 May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43FD9F32-55C0-E54A-A43C-369599199D40}"/>
              </a:ext>
            </a:extLst>
          </p:cNvPr>
          <p:cNvSpPr txBox="1">
            <a:spLocks/>
          </p:cNvSpPr>
          <p:nvPr/>
        </p:nvSpPr>
        <p:spPr>
          <a:xfrm>
            <a:off x="6553200" y="4876800"/>
            <a:ext cx="3268192" cy="2438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ts val="8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73736" indent="-173736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02336" indent="-164592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30936" indent="-164592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59536" indent="-173736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097280" indent="-173736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353312" indent="-164592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581912" indent="-164592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792224" indent="-164592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/>
            <a:endParaRPr lang="en-US" sz="1200" dirty="0">
              <a:solidFill>
                <a:srgbClr val="FFFFFF"/>
              </a:solidFill>
              <a:latin typeface="Franklin Gothic Book"/>
            </a:endParaRPr>
          </a:p>
          <a:p>
            <a:pPr marL="457200" indent="-457200">
              <a:buFont typeface="Arial" pitchFamily="34" charset="0"/>
              <a:buChar char="•"/>
            </a:pPr>
            <a:r>
              <a:rPr lang="en-US" sz="1200" dirty="0">
                <a:solidFill>
                  <a:srgbClr val="FFFFFF"/>
                </a:solidFill>
                <a:latin typeface="Franklin Gothic Book"/>
              </a:rPr>
              <a:t>Context/Background 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en-US" sz="1200" dirty="0">
                <a:solidFill>
                  <a:srgbClr val="FFFFFF"/>
                </a:solidFill>
                <a:latin typeface="Franklin Gothic Book"/>
              </a:rPr>
              <a:t>Goals/Objectives 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en-US" sz="1200" dirty="0">
                <a:solidFill>
                  <a:srgbClr val="FFFFFF"/>
                </a:solidFill>
                <a:latin typeface="Franklin Gothic Book"/>
              </a:rPr>
              <a:t>Task Force Structure &amp; Work 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en-US" sz="1200" dirty="0">
                <a:solidFill>
                  <a:srgbClr val="000000"/>
                </a:solidFill>
                <a:latin typeface="Franklin Gothic Book"/>
              </a:rPr>
              <a:t>Current Recommendations 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en-US" sz="1200" dirty="0">
                <a:solidFill>
                  <a:srgbClr val="FFFFFF"/>
                </a:solidFill>
                <a:latin typeface="Franklin Gothic Book"/>
              </a:rPr>
              <a:t>Future Planning </a:t>
            </a:r>
          </a:p>
        </p:txBody>
      </p:sp>
    </p:spTree>
    <p:extLst>
      <p:ext uri="{BB962C8B-B14F-4D97-AF65-F5344CB8AC3E}">
        <p14:creationId xmlns:p14="http://schemas.microsoft.com/office/powerpoint/2010/main" val="235360062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434077"/>
            <a:ext cx="7520940" cy="548640"/>
          </a:xfrm>
        </p:spPr>
        <p:txBody>
          <a:bodyPr/>
          <a:lstStyle/>
          <a:p>
            <a:r>
              <a:rPr lang="en-US" sz="3200" dirty="0">
                <a:solidFill>
                  <a:srgbClr val="0432FF"/>
                </a:solidFill>
              </a:rPr>
              <a:t>major learning-teaching formats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838200"/>
            <a:ext cx="9094470" cy="3579849"/>
          </a:xfrm>
        </p:spPr>
        <p:txBody>
          <a:bodyPr>
            <a:noAutofit/>
          </a:bodyPr>
          <a:lstStyle/>
          <a:p>
            <a:endParaRPr lang="en-US" sz="2400" dirty="0"/>
          </a:p>
          <a:p>
            <a:pPr lvl="1"/>
            <a:r>
              <a:rPr lang="en-US" sz="2400" dirty="0"/>
              <a:t> Case-based (scenario and actual patient)</a:t>
            </a:r>
          </a:p>
          <a:p>
            <a:pPr lvl="1"/>
            <a:r>
              <a:rPr lang="en-US" sz="2400" dirty="0"/>
              <a:t> Pre-class: SDL/didactics, priming, formative assessments fed-     </a:t>
            </a:r>
          </a:p>
          <a:p>
            <a:pPr marL="0" lvl="1" indent="0">
              <a:buNone/>
            </a:pPr>
            <a:r>
              <a:rPr lang="en-US" sz="2400" dirty="0"/>
              <a:t>                forward to facilitators for orchestrating workshops</a:t>
            </a:r>
          </a:p>
          <a:p>
            <a:pPr lvl="1"/>
            <a:r>
              <a:rPr lang="en-US" sz="2400" dirty="0"/>
              <a:t> In-class: active small group workshops</a:t>
            </a:r>
          </a:p>
          <a:p>
            <a:pPr lvl="1"/>
            <a:r>
              <a:rPr lang="en-US" sz="2400" dirty="0"/>
              <a:t> Post-class option - reflection, collaboration, formative assessment </a:t>
            </a:r>
          </a:p>
          <a:p>
            <a:pPr lvl="1"/>
            <a:r>
              <a:rPr lang="en-US" sz="2400" dirty="0"/>
              <a:t> Longitudinal clinical &amp; itinerant basic science dedicated educators</a:t>
            </a:r>
          </a:p>
          <a:p>
            <a:pPr lvl="1"/>
            <a:r>
              <a:rPr lang="en-US" sz="2400" dirty="0"/>
              <a:t> Foundations implementing the dedicated educators</a:t>
            </a:r>
          </a:p>
          <a:p>
            <a:pPr lvl="1"/>
            <a:r>
              <a:rPr lang="en-US" sz="2400" dirty="0"/>
              <a:t> </a:t>
            </a:r>
            <a:r>
              <a:rPr lang="en-US" sz="2400" dirty="0" err="1"/>
              <a:t>OMEd</a:t>
            </a:r>
            <a:r>
              <a:rPr lang="en-US" sz="2400" dirty="0"/>
              <a:t> to develop, train and support dedicated educators</a:t>
            </a:r>
          </a:p>
          <a:p>
            <a:pPr lvl="1"/>
            <a:r>
              <a:rPr lang="en-US" sz="2400" dirty="0"/>
              <a:t> Learn From Anywhere support when it works well for the pedagogy 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285BC799-FE8C-D24E-975B-2CFF757AD73D}"/>
              </a:ext>
            </a:extLst>
          </p:cNvPr>
          <p:cNvSpPr txBox="1">
            <a:spLocks/>
          </p:cNvSpPr>
          <p:nvPr/>
        </p:nvSpPr>
        <p:spPr>
          <a:xfrm>
            <a:off x="6477000" y="5029200"/>
            <a:ext cx="3268192" cy="2438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ts val="8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73736" indent="-173736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02336" indent="-164592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30936" indent="-164592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59536" indent="-173736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097280" indent="-173736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353312" indent="-164592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581912" indent="-164592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792224" indent="-164592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/>
            <a:endParaRPr lang="en-US" sz="1200" dirty="0">
              <a:solidFill>
                <a:srgbClr val="FFFFFF"/>
              </a:solidFill>
              <a:latin typeface="Franklin Gothic Book"/>
            </a:endParaRPr>
          </a:p>
          <a:p>
            <a:pPr marL="457200" indent="-457200">
              <a:buFont typeface="Arial" pitchFamily="34" charset="0"/>
              <a:buChar char="•"/>
            </a:pPr>
            <a:r>
              <a:rPr lang="en-US" sz="1200" dirty="0">
                <a:solidFill>
                  <a:srgbClr val="FFFFFF"/>
                </a:solidFill>
                <a:latin typeface="Franklin Gothic Book"/>
              </a:rPr>
              <a:t>Context/Background 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en-US" sz="1200" dirty="0">
                <a:solidFill>
                  <a:srgbClr val="FFFFFF"/>
                </a:solidFill>
                <a:latin typeface="Franklin Gothic Book"/>
              </a:rPr>
              <a:t>Goals/Objectives 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en-US" sz="1200" dirty="0">
                <a:solidFill>
                  <a:srgbClr val="FFFFFF"/>
                </a:solidFill>
                <a:latin typeface="Franklin Gothic Book"/>
              </a:rPr>
              <a:t>Task Force Structure &amp; Work 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en-US" sz="1200" dirty="0">
                <a:solidFill>
                  <a:srgbClr val="000000"/>
                </a:solidFill>
                <a:latin typeface="Franklin Gothic Book"/>
              </a:rPr>
              <a:t>Current Recommendations 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en-US" sz="1200" dirty="0">
                <a:solidFill>
                  <a:srgbClr val="FFFFFF"/>
                </a:solidFill>
                <a:latin typeface="Franklin Gothic Book"/>
              </a:rPr>
              <a:t>Future Planning </a:t>
            </a:r>
          </a:p>
        </p:txBody>
      </p:sp>
    </p:spTree>
    <p:extLst>
      <p:ext uri="{BB962C8B-B14F-4D97-AF65-F5344CB8AC3E}">
        <p14:creationId xmlns:p14="http://schemas.microsoft.com/office/powerpoint/2010/main" val="378685340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>
                <a:solidFill>
                  <a:srgbClr val="0432FF"/>
                </a:solidFill>
              </a:rPr>
              <a:t>“FLEX Weeks”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181875"/>
            <a:ext cx="8763000" cy="3579849"/>
          </a:xfrm>
        </p:spPr>
        <p:txBody>
          <a:bodyPr>
            <a:noAutofit/>
          </a:bodyPr>
          <a:lstStyle/>
          <a:p>
            <a:r>
              <a:rPr lang="en-US" sz="2800" dirty="0"/>
              <a:t> </a:t>
            </a:r>
          </a:p>
          <a:p>
            <a:pPr lvl="1"/>
            <a:r>
              <a:rPr lang="en-US" sz="2800" dirty="0"/>
              <a:t> </a:t>
            </a:r>
            <a:r>
              <a:rPr lang="en-US" sz="2400" dirty="0"/>
              <a:t>Total length 1 week</a:t>
            </a:r>
          </a:p>
          <a:p>
            <a:pPr lvl="1"/>
            <a:r>
              <a:rPr lang="en-US" sz="2400" dirty="0"/>
              <a:t> No required activities during flex weeks </a:t>
            </a:r>
          </a:p>
          <a:p>
            <a:pPr lvl="1"/>
            <a:r>
              <a:rPr lang="en-US" sz="2400" dirty="0"/>
              <a:t> Scholarly activity, self-care, remediation, weddings, etc.</a:t>
            </a:r>
          </a:p>
          <a:p>
            <a:pPr lvl="1"/>
            <a:r>
              <a:rPr lang="en-US" sz="2400" dirty="0"/>
              <a:t>In Foundations and Clerkships &amp; Beyond</a:t>
            </a:r>
          </a:p>
          <a:p>
            <a:pPr lvl="1"/>
            <a:r>
              <a:rPr lang="en-US" sz="2400" dirty="0"/>
              <a:t> Midstream and at natural breaks between components</a:t>
            </a:r>
          </a:p>
          <a:p>
            <a:pPr lvl="1"/>
            <a:r>
              <a:rPr lang="en-US" sz="2400" dirty="0"/>
              <a:t> See frequency and positions in proposed maps following</a:t>
            </a:r>
          </a:p>
          <a:p>
            <a:pPr marL="0" lvl="1" indent="0">
              <a:buNone/>
            </a:pPr>
            <a:r>
              <a:rPr lang="en-US" sz="2800" dirty="0"/>
              <a:t> </a:t>
            </a:r>
          </a:p>
          <a:p>
            <a:pPr marL="0" lvl="1" indent="0">
              <a:buNone/>
            </a:pPr>
            <a:endParaRPr lang="en-US" sz="2800" dirty="0"/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A9A9FF80-594B-6A4C-A519-AB3E2F560F3F}"/>
              </a:ext>
            </a:extLst>
          </p:cNvPr>
          <p:cNvSpPr txBox="1">
            <a:spLocks/>
          </p:cNvSpPr>
          <p:nvPr/>
        </p:nvSpPr>
        <p:spPr>
          <a:xfrm>
            <a:off x="6477000" y="5029200"/>
            <a:ext cx="3268192" cy="2438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ts val="8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73736" indent="-173736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02336" indent="-164592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30936" indent="-164592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59536" indent="-173736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097280" indent="-173736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353312" indent="-164592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581912" indent="-164592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792224" indent="-164592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/>
            <a:endParaRPr lang="en-US" sz="1200" dirty="0">
              <a:solidFill>
                <a:srgbClr val="FFFFFF"/>
              </a:solidFill>
              <a:latin typeface="Franklin Gothic Book"/>
            </a:endParaRPr>
          </a:p>
          <a:p>
            <a:pPr marL="457200" indent="-457200">
              <a:buFont typeface="Arial" pitchFamily="34" charset="0"/>
              <a:buChar char="•"/>
            </a:pPr>
            <a:r>
              <a:rPr lang="en-US" sz="1200" dirty="0">
                <a:solidFill>
                  <a:srgbClr val="FFFFFF"/>
                </a:solidFill>
                <a:latin typeface="Franklin Gothic Book"/>
              </a:rPr>
              <a:t>Context/Background 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en-US" sz="1200" dirty="0">
                <a:solidFill>
                  <a:srgbClr val="FFFFFF"/>
                </a:solidFill>
                <a:latin typeface="Franklin Gothic Book"/>
              </a:rPr>
              <a:t>Goals/Objectives 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en-US" sz="1200" dirty="0">
                <a:solidFill>
                  <a:srgbClr val="FFFFFF"/>
                </a:solidFill>
                <a:latin typeface="Franklin Gothic Book"/>
              </a:rPr>
              <a:t>Task Force Structure &amp; Work 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en-US" sz="1200" dirty="0">
                <a:solidFill>
                  <a:srgbClr val="000000"/>
                </a:solidFill>
                <a:latin typeface="Franklin Gothic Book"/>
              </a:rPr>
              <a:t>Current Recommendations 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en-US" sz="1200" dirty="0">
                <a:solidFill>
                  <a:srgbClr val="FFFFFF"/>
                </a:solidFill>
                <a:latin typeface="Franklin Gothic Book"/>
              </a:rPr>
              <a:t>Future Planning </a:t>
            </a:r>
          </a:p>
        </p:txBody>
      </p:sp>
    </p:spTree>
    <p:extLst>
      <p:ext uri="{BB962C8B-B14F-4D97-AF65-F5344CB8AC3E}">
        <p14:creationId xmlns:p14="http://schemas.microsoft.com/office/powerpoint/2010/main" val="253304581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>
                <a:solidFill>
                  <a:srgbClr val="0432FF"/>
                </a:solidFill>
              </a:rPr>
              <a:t>MS1-MS2 Summer Break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22960" y="1100628"/>
            <a:ext cx="8016240" cy="3579849"/>
          </a:xfrm>
        </p:spPr>
        <p:txBody>
          <a:bodyPr>
            <a:noAutofit/>
          </a:bodyPr>
          <a:lstStyle/>
          <a:p>
            <a:r>
              <a:rPr lang="en-US" sz="2800" dirty="0"/>
              <a:t>Total Length: 10 weeks</a:t>
            </a:r>
          </a:p>
          <a:p>
            <a:endParaRPr lang="en-US" sz="2800" dirty="0"/>
          </a:p>
          <a:p>
            <a:pPr lvl="1"/>
            <a:r>
              <a:rPr lang="en-US" sz="2800" dirty="0"/>
              <a:t> </a:t>
            </a:r>
            <a:r>
              <a:rPr lang="en-US" sz="2400" dirty="0"/>
              <a:t>Opting into DSRP: 8 weeks DSRP + 2 weeks summer break</a:t>
            </a:r>
          </a:p>
          <a:p>
            <a:pPr lvl="1"/>
            <a:r>
              <a:rPr lang="en-US" sz="2400" dirty="0"/>
              <a:t> Not opting into DSRP: 10 weeks summer break</a:t>
            </a:r>
          </a:p>
          <a:p>
            <a:pPr lvl="1"/>
            <a:r>
              <a:rPr lang="en-US" sz="2400" dirty="0"/>
              <a:t> ~ mid-May through July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1FEF84F5-E4C9-3D45-A65F-3EC63B7E9C36}"/>
              </a:ext>
            </a:extLst>
          </p:cNvPr>
          <p:cNvSpPr txBox="1">
            <a:spLocks/>
          </p:cNvSpPr>
          <p:nvPr/>
        </p:nvSpPr>
        <p:spPr>
          <a:xfrm>
            <a:off x="6477000" y="5029200"/>
            <a:ext cx="3268192" cy="2438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ts val="8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73736" indent="-173736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02336" indent="-164592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30936" indent="-164592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59536" indent="-173736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097280" indent="-173736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353312" indent="-164592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581912" indent="-164592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792224" indent="-164592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/>
            <a:endParaRPr lang="en-US" sz="1200" dirty="0">
              <a:solidFill>
                <a:srgbClr val="FFFFFF"/>
              </a:solidFill>
              <a:latin typeface="Franklin Gothic Book"/>
            </a:endParaRPr>
          </a:p>
          <a:p>
            <a:pPr marL="457200" indent="-457200">
              <a:buFont typeface="Arial" pitchFamily="34" charset="0"/>
              <a:buChar char="•"/>
            </a:pPr>
            <a:r>
              <a:rPr lang="en-US" sz="1200" dirty="0">
                <a:solidFill>
                  <a:srgbClr val="FFFFFF"/>
                </a:solidFill>
                <a:latin typeface="Franklin Gothic Book"/>
              </a:rPr>
              <a:t>Context/Background 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en-US" sz="1200" dirty="0">
                <a:solidFill>
                  <a:srgbClr val="FFFFFF"/>
                </a:solidFill>
                <a:latin typeface="Franklin Gothic Book"/>
              </a:rPr>
              <a:t>Goals/Objectives 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en-US" sz="1200" dirty="0">
                <a:solidFill>
                  <a:srgbClr val="FFFFFF"/>
                </a:solidFill>
                <a:latin typeface="Franklin Gothic Book"/>
              </a:rPr>
              <a:t>Task Force Structure &amp; Work 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en-US" sz="1200" dirty="0">
                <a:solidFill>
                  <a:srgbClr val="000000"/>
                </a:solidFill>
                <a:latin typeface="Franklin Gothic Book"/>
              </a:rPr>
              <a:t>Current Recommendations 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en-US" sz="1200" dirty="0">
                <a:solidFill>
                  <a:srgbClr val="FFFFFF"/>
                </a:solidFill>
                <a:latin typeface="Franklin Gothic Book"/>
              </a:rPr>
              <a:t>Future Planning </a:t>
            </a:r>
          </a:p>
        </p:txBody>
      </p:sp>
    </p:spTree>
    <p:extLst>
      <p:ext uri="{BB962C8B-B14F-4D97-AF65-F5344CB8AC3E}">
        <p14:creationId xmlns:p14="http://schemas.microsoft.com/office/powerpoint/2010/main" val="39200293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457200"/>
            <a:ext cx="7520940" cy="548640"/>
          </a:xfrm>
        </p:spPr>
        <p:txBody>
          <a:bodyPr/>
          <a:lstStyle/>
          <a:p>
            <a:r>
              <a:rPr lang="en-US" sz="3200" dirty="0">
                <a:solidFill>
                  <a:srgbClr val="0432FF"/>
                </a:solidFill>
              </a:rPr>
              <a:t>Step 1 Dedicated time ~ 1 month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79572" y="533400"/>
            <a:ext cx="8229600" cy="1861077"/>
          </a:xfrm>
        </p:spPr>
        <p:txBody>
          <a:bodyPr>
            <a:noAutofit/>
          </a:bodyPr>
          <a:lstStyle/>
          <a:p>
            <a:endParaRPr lang="en-US" sz="2800" dirty="0"/>
          </a:p>
          <a:p>
            <a:pPr lvl="1"/>
            <a:r>
              <a:rPr lang="en-US" sz="2400" dirty="0"/>
              <a:t> MS2 Dec …</a:t>
            </a:r>
          </a:p>
          <a:p>
            <a:pPr lvl="1"/>
            <a:r>
              <a:rPr lang="en-US" sz="2400" dirty="0"/>
              <a:t> Dec would follow Flex week + Thanksgiving week off</a:t>
            </a:r>
            <a:endParaRPr lang="en-US" sz="2400" strike="sngStrike" dirty="0"/>
          </a:p>
          <a:p>
            <a:pPr lvl="1"/>
            <a:r>
              <a:rPr lang="en-US" sz="2400" dirty="0"/>
              <a:t> Have to pass Step 1 to go onto next clerkship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2FA1126C-3914-E74A-BE36-A140AC56B887}"/>
              </a:ext>
            </a:extLst>
          </p:cNvPr>
          <p:cNvSpPr txBox="1">
            <a:spLocks/>
          </p:cNvSpPr>
          <p:nvPr/>
        </p:nvSpPr>
        <p:spPr>
          <a:xfrm>
            <a:off x="6477000" y="5029200"/>
            <a:ext cx="3268192" cy="2438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ts val="8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73736" indent="-173736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02336" indent="-164592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30936" indent="-164592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59536" indent="-173736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097280" indent="-173736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353312" indent="-164592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581912" indent="-164592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792224" indent="-164592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/>
            <a:endParaRPr lang="en-US" sz="1200" dirty="0">
              <a:solidFill>
                <a:srgbClr val="FFFFFF"/>
              </a:solidFill>
              <a:latin typeface="Franklin Gothic Book"/>
            </a:endParaRPr>
          </a:p>
          <a:p>
            <a:pPr marL="457200" indent="-457200">
              <a:buFont typeface="Arial" pitchFamily="34" charset="0"/>
              <a:buChar char="•"/>
            </a:pPr>
            <a:r>
              <a:rPr lang="en-US" sz="1200" dirty="0">
                <a:solidFill>
                  <a:srgbClr val="FFFFFF"/>
                </a:solidFill>
                <a:latin typeface="Franklin Gothic Book"/>
              </a:rPr>
              <a:t>Context/Background 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en-US" sz="1200" dirty="0">
                <a:solidFill>
                  <a:srgbClr val="FFFFFF"/>
                </a:solidFill>
                <a:latin typeface="Franklin Gothic Book"/>
              </a:rPr>
              <a:t>Goals/Objectives 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en-US" sz="1200" dirty="0">
                <a:solidFill>
                  <a:srgbClr val="FFFFFF"/>
                </a:solidFill>
                <a:latin typeface="Franklin Gothic Book"/>
              </a:rPr>
              <a:t>Task Force Structure &amp; Work 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en-US" sz="1200" dirty="0">
                <a:solidFill>
                  <a:srgbClr val="000000"/>
                </a:solidFill>
                <a:latin typeface="Franklin Gothic Book"/>
              </a:rPr>
              <a:t>Current Recommendations 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en-US" sz="1200" dirty="0">
                <a:solidFill>
                  <a:srgbClr val="FFFFFF"/>
                </a:solidFill>
                <a:latin typeface="Franklin Gothic Book"/>
              </a:rPr>
              <a:t>Future Planning </a:t>
            </a: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5463AE96-1AC4-E547-8772-EF5620F5962E}"/>
              </a:ext>
            </a:extLst>
          </p:cNvPr>
          <p:cNvSpPr txBox="1">
            <a:spLocks/>
          </p:cNvSpPr>
          <p:nvPr/>
        </p:nvSpPr>
        <p:spPr>
          <a:xfrm>
            <a:off x="685800" y="2667000"/>
            <a:ext cx="7520940" cy="54864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800" kern="1200" cap="all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dirty="0">
                <a:solidFill>
                  <a:srgbClr val="0432FF"/>
                </a:solidFill>
              </a:rPr>
              <a:t>Step 2 CK Dedicated time – 1 MONTH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9D54A98B-5B4D-A44E-AF40-75D9B8608E92}"/>
              </a:ext>
            </a:extLst>
          </p:cNvPr>
          <p:cNvSpPr txBox="1">
            <a:spLocks/>
          </p:cNvSpPr>
          <p:nvPr/>
        </p:nvSpPr>
        <p:spPr>
          <a:xfrm>
            <a:off x="794320" y="2819400"/>
            <a:ext cx="8229600" cy="23622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ts val="8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73736" indent="-173736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02336" indent="-164592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30936" indent="-164592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59536" indent="-173736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097280" indent="-173736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353312" indent="-164592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581912" indent="-164592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792224" indent="-164592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2400" dirty="0"/>
          </a:p>
          <a:p>
            <a:pPr lvl="1"/>
            <a:r>
              <a:rPr lang="en-US" sz="2400" dirty="0"/>
              <a:t> MS3, after core clerkships and before ERAS</a:t>
            </a:r>
          </a:p>
          <a:p>
            <a:pPr lvl="1"/>
            <a:r>
              <a:rPr lang="en-US" sz="2400" dirty="0"/>
              <a:t> Could be a floating flex month students choose individually</a:t>
            </a:r>
          </a:p>
          <a:p>
            <a:pPr lvl="1"/>
            <a:r>
              <a:rPr lang="en-US" sz="2400" dirty="0"/>
              <a:t> Higher stakes – 2CK score differentiator </a:t>
            </a:r>
          </a:p>
          <a:p>
            <a:pPr marL="0" lvl="1" indent="0">
              <a:buFont typeface="Wingdings" pitchFamily="2" charset="2"/>
              <a:buNone/>
            </a:pPr>
            <a:endParaRPr lang="en-US" sz="2400" dirty="0"/>
          </a:p>
          <a:p>
            <a:pPr lvl="1"/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169675411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ngles">
  <a:themeElements>
    <a:clrScheme name="Angles">
      <a:dk1>
        <a:srgbClr val="000000"/>
      </a:dk1>
      <a:lt1>
        <a:srgbClr val="FFFFFF"/>
      </a:lt1>
      <a:dk2>
        <a:srgbClr val="434342"/>
      </a:dk2>
      <a:lt2>
        <a:srgbClr val="CDD7D9"/>
      </a:lt2>
      <a:accent1>
        <a:srgbClr val="797B7E"/>
      </a:accent1>
      <a:accent2>
        <a:srgbClr val="F96A1B"/>
      </a:accent2>
      <a:accent3>
        <a:srgbClr val="08A1D9"/>
      </a:accent3>
      <a:accent4>
        <a:srgbClr val="7C984A"/>
      </a:accent4>
      <a:accent5>
        <a:srgbClr val="C2AD8D"/>
      </a:accent5>
      <a:accent6>
        <a:srgbClr val="506E94"/>
      </a:accent6>
      <a:hlink>
        <a:srgbClr val="5F5F5F"/>
      </a:hlink>
      <a:folHlink>
        <a:srgbClr val="969696"/>
      </a:folHlink>
    </a:clrScheme>
    <a:fontScheme name="Angles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微软雅黑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ＭＳ Ｐゴシック"/>
        <a:font script="Hang" typeface="맑은 고딕"/>
        <a:font script="Hans" typeface="隶书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ngle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20400000"/>
            </a:lightRig>
          </a:scene3d>
          <a:sp3d contourW="6350">
            <a:bevelT w="41275" h="19050" prst="angle"/>
            <a:contourClr>
              <a:schemeClr val="phClr">
                <a:shade val="25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0000"/>
                <a:shade val="85000"/>
              </a:schemeClr>
              <a:schemeClr val="phClr">
                <a:tint val="95000"/>
                <a:shade val="99000"/>
              </a:schemeClr>
            </a:duotone>
          </a:blip>
          <a:tile tx="0" ty="0" sx="100000" sy="10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tint val="93000"/>
                <a:shade val="85000"/>
              </a:schemeClr>
              <a:schemeClr val="phClr">
                <a:tint val="96000"/>
                <a:shade val="99000"/>
              </a:schemeClr>
            </a:duotone>
          </a:blip>
          <a:tile tx="0" ty="0" sx="90000" sy="9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Angles</Template>
  <TotalTime>9515</TotalTime>
  <Words>1700</Words>
  <Application>Microsoft Macintosh PowerPoint</Application>
  <PresentationFormat>On-screen Show (4:3)</PresentationFormat>
  <Paragraphs>304</Paragraphs>
  <Slides>22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30" baseType="lpstr">
      <vt:lpstr>Arial</vt:lpstr>
      <vt:lpstr>Calibri</vt:lpstr>
      <vt:lpstr>Franklin Gothic Book</vt:lpstr>
      <vt:lpstr>Franklin Gothic Medium</vt:lpstr>
      <vt:lpstr>Symbol</vt:lpstr>
      <vt:lpstr>Times New Roman</vt:lpstr>
      <vt:lpstr>Wingdings</vt:lpstr>
      <vt:lpstr>Angles</vt:lpstr>
      <vt:lpstr> Curriculum Reform Update</vt:lpstr>
      <vt:lpstr>PowerPoint Presentation</vt:lpstr>
      <vt:lpstr>The Process</vt:lpstr>
      <vt:lpstr>task force structure &amp; people</vt:lpstr>
      <vt:lpstr>Timing two major curriculum components</vt:lpstr>
      <vt:lpstr>major learning-teaching formats</vt:lpstr>
      <vt:lpstr>“FLEX Weeks”</vt:lpstr>
      <vt:lpstr>MS1-MS2 Summer Break</vt:lpstr>
      <vt:lpstr>Step 1 Dedicated time ~ 1 month</vt:lpstr>
      <vt:lpstr>New Curriculum Blocks</vt:lpstr>
      <vt:lpstr>Foundations details developing MS1 Fall</vt:lpstr>
      <vt:lpstr>Foundations details developing MS1 Spring</vt:lpstr>
      <vt:lpstr>Foundations details developing MS2 FALL</vt:lpstr>
      <vt:lpstr>clerkship &amp; beyond details developing</vt:lpstr>
      <vt:lpstr>recommendations  –  “Threads”</vt:lpstr>
      <vt:lpstr>recommendations  –  “Thread guides”</vt:lpstr>
      <vt:lpstr>      recommendations  – “Tracks”</vt:lpstr>
      <vt:lpstr>Example TRACKS – HAIL PITT MED</vt:lpstr>
      <vt:lpstr>IDEA competition </vt:lpstr>
      <vt:lpstr>Learning Assessment &amp; Program Evaluation</vt:lpstr>
      <vt:lpstr>Summary Thanks to project manager  Michelle Sergent</vt:lpstr>
      <vt:lpstr>THANKS to ALL SC MEMBERS for the heavy lifting  DEAN’s ASPIRATION PITT MED becomes A Top ten MD PROGRAM grEat ideas ALWAYS WELCOME – CONTACT US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Curriculum Reform Update</dc:title>
  <dc:creator>delnicki</dc:creator>
  <cp:lastModifiedBy>Drain, Peter</cp:lastModifiedBy>
  <cp:revision>166</cp:revision>
  <cp:lastPrinted>2021-08-14T00:41:45Z</cp:lastPrinted>
  <dcterms:created xsi:type="dcterms:W3CDTF">2021-02-02T01:26:54Z</dcterms:created>
  <dcterms:modified xsi:type="dcterms:W3CDTF">2021-08-16T15:15:52Z</dcterms:modified>
</cp:coreProperties>
</file>