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1" r:id="rId5"/>
    <p:sldId id="290" r:id="rId6"/>
    <p:sldId id="274" r:id="rId7"/>
    <p:sldId id="275" r:id="rId8"/>
    <p:sldId id="276" r:id="rId9"/>
    <p:sldId id="277" r:id="rId10"/>
    <p:sldId id="278" r:id="rId11"/>
    <p:sldId id="270" r:id="rId12"/>
    <p:sldId id="271" r:id="rId13"/>
    <p:sldId id="272" r:id="rId14"/>
    <p:sldId id="273" r:id="rId15"/>
    <p:sldId id="262" r:id="rId16"/>
    <p:sldId id="269" r:id="rId17"/>
    <p:sldId id="285" r:id="rId18"/>
    <p:sldId id="286" r:id="rId19"/>
    <p:sldId id="289" r:id="rId20"/>
    <p:sldId id="282" r:id="rId21"/>
    <p:sldId id="291" r:id="rId22"/>
    <p:sldId id="279" r:id="rId23"/>
    <p:sldId id="28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/>
    <p:restoredTop sz="94474"/>
  </p:normalViewPr>
  <p:slideViewPr>
    <p:cSldViewPr snapToGrid="0" snapToObjects="1">
      <p:cViewPr varScale="1">
        <p:scale>
          <a:sx n="116" d="100"/>
          <a:sy n="116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14T17:02:02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4177 1865 8027,'-69'-72'0,"3"5"0,-4 25 0,-2-6 0,29 21 0,0 0 0,-36-23 0,33 23 0,-2 0 0,1-1 0,-1 2 0,1 1 0,-1 1 0,2 1 0,-1 1 0,-40-19 0,12 13 0,6 4 0,-6-5 0,2 13 0,-2-5 0,6 8 0,6 4 0,6 6 0,-6 2 0,16-3 0,-10 1 0,-6 4 0,10 1 0,-10 5 0,10-5 0,-15 5 0,8-4 0,0 0 0,-19-7 0,-8-2 0,38-2 0,-2 0 0,-5-1 0,-1-1 0,5-3 0,-1-1 0,-4-4 0,1 0 0,-35-14 0,-2-4 0,2 4 0,25 1 0,-6-2 0,6 6 0,21-2 0,6 8 0,10 0 0,9 3 0,8 0 0,12-8 0,34 1 0,26-8 0,22 4 0,-28 12 0,3 0 0,-2 2 0,1 0 0,6-2 0,-1 0 0,-10 4 0,-1 0 0,3 1 0,-1 0 0,1 1 0,-1 0 0,33-3 0,-35 5 0,0 0 0,39-5 0,8 5 0,-4 6 0,-43 2 0,1 1 0,6 0 0,1 0 0,-3 0 0,1 0 0,3 2 0,1 0 0,-5 2 0,1 1 0,5 2 0,1 1 0,-3 2 0,1 1 0,10 2 0,0 1 0,-1 2 0,0 1 0,4 2 0,-2 1 0,-5 2 0,0 1 0,2 3 0,-1-1 0,-9-2 0,-1-1 0,5 4 0,0 0 0,-8-2 0,0 0 0,-2 2 0,0 0 0,-5 1 0,-1 1 0,35 29 0,-16 2 0,-17 5 0,-18 3 0,-10 1 0,-14 4 0,-12 0 0,-16 4 0,-23-3 0,-12 2 0,18-32 0,-3-1 0,0-2 0,-1-1 0,-9 5 0,-1-1 0,-1-1 0,-1-1 0,0 0 0,0-1 0,-2 1 0,0-1 0,0-1 0,0-1 0,-4 1 0,0-2 0,-2 0 0,-1-2 0,0-2 0,-2-2 0,-5 1 0,-2-3 0,0-2 0,-4-3 0,-18 4 0,-2-3 0,11-8 0,-1-3 0,17-3 0,-3-2 0,3-2-41,-12 0 0,-1-3 1,8-1-1,-4-1 1,1-2 40,7-3 0,1 0 0,0-4 0,1-1 0,0-2 0,-1-4 0,-7-3 0,-1-3 0,4-3 0,-16-11 0,3-4 0,24 10 0,-1-2 0,6 0 0,-4-6 0,3-2 0,-12-6 0,1-2 0,6 2 0,3-2 0,-4-3 0,3-2 0,5 0 0,2 0 0,4 2 0,3-2 0,9 0 0,3-1 0,4 3 0,1-1 0,4 1 0,3-1 0,7 1 0,3-1 0,3 0 0,1 1 0,-1-46 0,9-1 0,8 5 0,12 3 0,9 20 0,13-4 0,-2 12 0,16-17 67,1 14 1,-19 30 0,4-1-68,2-2 0,3 0 0,6-2 0,3 2 0,0 3 0,3 2 0,6-3 0,3 2 0,2 1 0,3 2 0,6 1 0,3 3 0,2 1 0,1 3 0,3 1 0,1 3 0,-1 2 0,0 3 0,3 3 0,0 4 0,-1 1 0,-1 2 0,-2 0 0,0 2 0,-10 0 0,-1 1 0,2 0 0,1 1 0,-7 1 0,1 2 0,11 2 0,4 4 0,9 3 0,0 4 0,-8 3 0,1 2 0,-21-6 0,1 2 0,-2-1 0,19 6 0,-3 0 0,8 5 0,-1 1 0,-17-5 0,0 1 0,7 3 0,0 1 0,-16-2 0,0 1 0,6 5 0,0 1 0,-6-1 0,-4 5 0,-4 10 0,-5 5 0,-5 0 0,-3 3 0,-1 7 0,-5 3 0,-11 1 0,-4 2 0,1 7 0,-2 3 0,0 2 0,-2 2 0,-1 5 0,-2 1 0,1 1 0,-2 1 0,-3 2 0,-2-1 0,0-8 0,-2-2 0,-3-7 0,-2-2 0,2 6 0,-4-4 0,-5-19 0,-3-2 0,-1 11 0,-3 0 0,-1-6 0,-3-3 0,-3-7 0,-3-2 0,-23 36 0,-4-10 0,-11-17 0,-6-12 0,-26-12 0,41-24 0,-2-4 0,-9-1 0,-2-2 0,-2-6 0,0-2 0,5-1 0,1-1 0,-2-5 0,1-1 0,0 0 0,1 1 0,-3 1 0,1 2 0,8 1 0,0 0 0,-1-3 0,2 2 0,-17-1 0,-8-4 0,12 4 0,17 5 0,10 0 0,2 0 0,7-8 0,-6-4 0,2-4 0,-10-9 0,2-2 0,-6-2 0,-7 0 0,-8 2 0,-4 1 0,-6 11 0,-2 2 0,18 9 0,-10 4 0,16 3 0,4 0 0,9 3 0,14 0 0,14 4 0,39 11 0,28 11 0,28 9 0,-38-15 0,2-1 0,3 1 0,-2 0 0,26 11 0,12 7 0,-22-8 0,-2 4 0,-15-2 0,-10 4 0,-6 0 0,-6-1 0,0-2 0,0-2 0,1-9 0,2-4 0,-2-8 0,-2-9 0,-8-10 0,-8-26 0,-37-18 0,-24-22 0,4 29 0,-9 3 0,-8 0 0,-5 2 0,-14-5 0,-5 1 0,26 18 0,0 0 0,-3 2 0,-6-3 0,-2 2 0,-1-1-384,-5 1 1,-2 0 0,0 0 383,-2 1 0,0 0 0,-1-1 0,2 1 0,-1-1 0,2 0 0,5 3 0,2 0 0,2 0 0,-21-9 0,4-1 0,12 4 0,5-1 0,10 3 0,1-3 0,-20-8 0,5-3 0,0-21 0,29 24 0,4-2 0,-1-30 0,39 7 0,32 0 0,28 8 0,-8 29 0,7 5 0,6 3 0,3 3 0,3-2 0,1 3 0,-7 5 0,-2 3 575,-6-2 0,-2 1-575,44-4 0,-16 6 0,6 2 0,-34 2 0,-29 15 0,-54 10 0,-34 10 0,13-12 0,-6 1 0,-6 0 0,0-1 0,7-3 0,0-1 0,-7 1 0,1 0 0,6-4 0,1 0 0,-2 0 0,1 0 0,1-3 0,1-1 0,3 0 0,3-1 0,-32 5 0,6-2 0,17-4 0,8-4 0,19-1 0,24-4 0,60-16 0,6 3 0,9-1 0,24-7 0,10-3 0,-13 4 0,5 0 0,0 1 0,-10 4 0,0 3 0,2-1-105,12-2 1,4 1 0,-2 1 0,-5 3 0,-1 1 0,2 2 104,-19 2 0,1 1 0,1 1 0,-2 0-428,23 0 0,0 0 0,-1 4 428,1 2 0,-1 2 0,0 4 0,-3 3 0,-1 4 0,0 2 0,1 3 0,1 3 0,-2 3 0,-1 2 0,-1 2 0,-2 3 0,-1 3 0,-1 3 0,-2 1 0,-1 1 0,-1 3 0,-3 0 0,-5 1 0,-3 1 0,-1 0-245,-7-2 1,-3 1-1,0 1 245,1 4 0,-1 1 0,-4-1 0,6 15 0,-5 0-185,2 3 0,-3 3 185,-5 0 0,-7 3 0,-13-4 0,-9 2 0,-8-6 0,-8 0 117,-4 0 1,-12-2-1,-22-6 1,-16-6-118,-14-7 0,-10-8 0,-13-1 0,-6-6 0,21-14 0,-4-4 0,0-1 81,-5-1 0,-1-1 0,-1-1-81,-2 0 0,0-2 0,-1-1 0,-5-2 0,0-2 0,0-1 0,1 0 0,0-2 0,0-2 0,1-3 0,0-2 0,3-3 0,11 0 0,3-2 0,1-3 0,1-2 0,1-3 0,4 0 191,-12-8 1,3-2 0,-10-5 0,2-3-192,17 3 0,4-3 0,3-1 0,6-3 0,8-4 0,7-4 223,9 1 0,8-2-223,19-46 0,21 54 0,10 3 0,13-2 0,5 5 0,-4 6 0,2 3 0,5-3 0,1 3 0,38-7 0,-43 17 0,1 3 0,42-2 543,-43 10 1,-1 1-544,24 2 0,-9 23 0,-16 12 0,4 12 0,8 18 0,6 7 0,6-11 0,9-6 0,6-14 0,2-6 0,-13-13 0,-10-8 0,-10-4 0,-4-6 0,-10-2 0,-9-10 0,-15-6 0,-7-8 0,0 0 0,-6 0 0,2 0 0,-2 0 0,0 12 0,-1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394E1-0DF2-E449-92D7-26C33FBF5968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9AD7F-828D-674E-871F-3B912C70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Didn’t want it to happen this way</a:t>
            </a:r>
          </a:p>
          <a:p>
            <a:r>
              <a:rPr lang="en-US" dirty="0"/>
              <a:t>Good precursor to curriculum renewal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9AD7F-828D-674E-871F-3B912C70A9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2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9AD7F-828D-674E-871F-3B912C70A9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9AD7F-828D-674E-871F-3B912C70A9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Security has improved but not perfect</a:t>
            </a:r>
          </a:p>
          <a:p>
            <a:r>
              <a:rPr lang="en-US" dirty="0"/>
              <a:t>Get latest version with enhanced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9AD7F-828D-674E-871F-3B912C70A9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6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to Cynthia, Maria Norman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9AD7F-828D-674E-871F-3B912C70A9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0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404D-0A2C-1747-B4A6-A2AFA47A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8F0BB-5ABC-C44C-BC24-711DEEEE0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191B2-A51F-004A-9B05-0909DB61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BB030-89E5-FC46-A6C6-9F4A3F95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F4D29-43F7-284D-829D-343065DC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5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1145F-20AB-4B4D-AAB8-1F51CA97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BAF5D-9222-584E-B0E8-B3BB15F4C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4F0C-7BBE-7C45-AC1C-9E9B131D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0CC50-90F9-F440-A907-4A50D4CD0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28662-1523-0442-8988-4C0EDB44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4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B3C701-4C56-CA44-80F9-EA52B4F25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DDCE0-35A3-CE4C-BFC0-AAE04C9AA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AD62-F864-924C-AB8F-AD684314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FDB50-88CF-1C4B-BCCE-3723C9BC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ECBBD-98A2-8841-9856-C42D043D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0013-CF22-2149-A393-31DE9997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6F9F-D7C6-E74C-8FF9-2A1F3CB89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02828-AC5D-BA47-BFBF-7B9A4B2A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4276F-C74B-9342-9BDA-3F8C6362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DE005-E829-4746-B58F-2369FC17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4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E74C-BF89-194B-9D07-98563B47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E2EC3-875D-A748-A3EB-3760FA53E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C1193-33E4-1248-BF88-4617F8AB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0E592-DB6B-8C49-BE87-8F9C49EC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B95CA-399C-4241-853E-51371A2C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4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2461-566D-4641-A355-03746A52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564C-49FE-8946-AF99-268DBB590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E2A27-5C13-6E43-AD86-50B34D14C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3AA74-B6F2-354C-80CE-98E5022D8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F387C-797F-C645-AB52-3A34BAD9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FFBBB-A0E1-394E-B69A-8E47DEAE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7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9B83-2B61-4C43-A453-9BDA89F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13463-2325-EC43-BD5B-765D08E3C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79377-28B9-F545-B5C6-6B2894959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EFCA4-A7DF-4745-B675-7E6F28253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D10878-B87C-FA46-93A9-1EB9625F2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42299-9652-6C4D-BFF8-34C3DC0B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2242E3-D2D6-EA4F-A105-460F39367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48F67-0942-E944-AB7E-9A08B3A7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49F6-D513-1B45-AF98-580DF79E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F1F3D-8B7F-B746-A562-26B895E7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9473E-DEBE-9147-8688-FB38B4EC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2684F-40EE-A144-9204-AD273A29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6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7D02B-8CEE-CB4A-81B9-A4F0F420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C591A-0666-B740-8A17-9C82C7D7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1FA50-895A-8946-9A66-6F1E780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653AA-1FA6-204F-B6CF-4E8B0941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1BAE6-192E-6044-8669-5BA1D93C7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F6BF5-4F55-004A-9B26-E9B06DCE8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64E2C-752B-C14B-80BE-E176D8BC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9C939-8FB9-0747-8799-E0D5E93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FD187-6C76-2349-B774-F3F222DF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5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81BA-C53C-2B4D-9108-6C35425D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F2816-DEFD-9640-A721-B41CC8ED9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2DAC2-2C3B-BE4E-86BF-4A33D6077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E30A5-37E1-C94A-91FE-1E4C7A16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F40C9-57FE-2E4F-A262-6F6FBA44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95F2-89B1-7B47-9861-51C9C48D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383DE-1DEF-B746-9FC7-4DB6EA1A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8E955-AE81-214A-99A7-0F9AA052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6878-4A21-2D48-B27F-FC5A40658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A232-C3DC-D94C-B7C8-962CD524D800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8D3C7-49A2-864A-88E3-78193F5A1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1569-3486-A547-B650-E9FCB7F6E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6A96A-BCD6-3043-B28C-C2DE97D2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LabEdu@pitt.edu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www.technology.pitt.edu/services/pitt-video-panopt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.pitt.edu/services/zoom-video-conferenc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howtovideos.hosted.panopto.com/Panopto/Pages/Folders/DepartmentHome.aspx?folderID=4b9de7ae-0080-4158-8496-a9ba01692c2e" TargetMode="External"/><Relationship Id="rId3" Type="http://schemas.openxmlformats.org/officeDocument/2006/relationships/hyperlink" Target="mailto:gjw20@pitt.edu" TargetMode="External"/><Relationship Id="rId7" Type="http://schemas.openxmlformats.org/officeDocument/2006/relationships/hyperlink" Target="https://www.technology.pitt.edu/services/pitt-video-panopto" TargetMode="External"/><Relationship Id="rId12" Type="http://schemas.openxmlformats.org/officeDocument/2006/relationships/hyperlink" Target="https://nam05.safelinks.protection.outlook.com/?url=https%3A%2F%2Fpitt.hosted.panopto.com%2FPanopto%2FPages%2FViewer.aspx%3Fid%3D1f0b3d9d-a1c2-4d05-98e4-abab0100637d&amp;data=02%7C01%7Cmcgee%40medschool.pitt.edu%7C6801aecab2de43e3a16508d7f52f87d1%7C9ef9f489e0a04eeb87cc3a526112fd0d%7C1%7C0%7C637247456812339552&amp;sdata=Kqw0kktOt%2BU%2FfBxb3JM1ekrjwlFJR9yVE2Cy7Hu9HGE%3D&amp;reserved=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echnology.pitt.edu/" TargetMode="External"/><Relationship Id="rId11" Type="http://schemas.openxmlformats.org/officeDocument/2006/relationships/hyperlink" Target="https://www.youtube.com/watch?v=UNxhkq9jjVo" TargetMode="External"/><Relationship Id="rId5" Type="http://schemas.openxmlformats.org/officeDocument/2006/relationships/hyperlink" Target="mailto:clancej+@pitt.edu" TargetMode="External"/><Relationship Id="rId10" Type="http://schemas.openxmlformats.org/officeDocument/2006/relationships/hyperlink" Target="https://nam05.safelinks.protection.outlook.com/?url=https%3A%2F%2Fwww.linkedin.com%2Flearning-login%2Fshare%3FforceAccount%3Dtrue%26redirect%3Dhttps%253A%252F%252Fwww.linkedin.com%252Flearning%252Fcollections%252F6665986368507822080%253Ftrk%253Dshare_collection_url%26account%3D2252458&amp;data=02%7C01%7Cmcgee%40medschool.pitt.edu%7C6952f564aed64b39bfd708d7f6894afa%7C9ef9f489e0a04eeb87cc3a526112fd0d%7C1%7C0%7C637248941997154121&amp;sdata=vj3Zg%2FRymo%2FWbJUf0fA0H3rbOR%2BrO2ocElfqqGJxyig%3D&amp;reserved=0" TargetMode="External"/><Relationship Id="rId4" Type="http://schemas.openxmlformats.org/officeDocument/2006/relationships/hyperlink" Target="mailto:labedu@pitt.edu" TargetMode="External"/><Relationship Id="rId9" Type="http://schemas.openxmlformats.org/officeDocument/2006/relationships/hyperlink" Target="https://www.youtube.com/watch?v=JlRfIUH8EN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cg68@pitt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jw20@pitt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465CE7-9470-3340-9CF3-CA32FCD8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3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753E2-0748-9D4E-B9E1-470A34E3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764" y="1600200"/>
            <a:ext cx="10040470" cy="1509041"/>
          </a:xfrm>
        </p:spPr>
        <p:txBody>
          <a:bodyPr>
            <a:normAutofit/>
          </a:bodyPr>
          <a:lstStyle/>
          <a:p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Educational Technology to Facilitate Remote Teaching and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FE6DB-D998-3740-BB4B-BDA5E8E18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799"/>
            <a:ext cx="9144000" cy="1509042"/>
          </a:xfrm>
        </p:spPr>
        <p:txBody>
          <a:bodyPr/>
          <a:lstStyle/>
          <a:p>
            <a:r>
              <a:rPr lang="en-US" dirty="0"/>
              <a:t>June 15, 2020</a:t>
            </a:r>
          </a:p>
        </p:txBody>
      </p:sp>
    </p:spTree>
    <p:extLst>
      <p:ext uri="{BB962C8B-B14F-4D97-AF65-F5344CB8AC3E}">
        <p14:creationId xmlns:p14="http://schemas.microsoft.com/office/powerpoint/2010/main" val="15744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0C887D67-A818-4A4B-8353-B9D48211922E}"/>
              </a:ext>
            </a:extLst>
          </p:cNvPr>
          <p:cNvSpPr txBox="1">
            <a:spLocks/>
          </p:cNvSpPr>
          <p:nvPr/>
        </p:nvSpPr>
        <p:spPr>
          <a:xfrm>
            <a:off x="0" y="2456584"/>
            <a:ext cx="12192000" cy="4401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FD45B1A-ED43-6E48-B2C0-EFAFE2EC2D01}"/>
              </a:ext>
            </a:extLst>
          </p:cNvPr>
          <p:cNvSpPr txBox="1">
            <a:spLocks/>
          </p:cNvSpPr>
          <p:nvPr/>
        </p:nvSpPr>
        <p:spPr>
          <a:xfrm>
            <a:off x="0" y="1369092"/>
            <a:ext cx="12192000" cy="1000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EE98403-01B6-4F4A-80CF-200F118620E4}"/>
              </a:ext>
            </a:extLst>
          </p:cNvPr>
          <p:cNvSpPr txBox="1">
            <a:spLocks/>
          </p:cNvSpPr>
          <p:nvPr/>
        </p:nvSpPr>
        <p:spPr>
          <a:xfrm>
            <a:off x="2505926" y="3929208"/>
            <a:ext cx="3199823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Recorded lectures</a:t>
            </a:r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PanOpto</a:t>
            </a:r>
            <a:r>
              <a:rPr lang="en-US" sz="1800" dirty="0"/>
              <a:t>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AD6EC3-ACBD-1947-9F1D-F0881ADFD68B}"/>
              </a:ext>
            </a:extLst>
          </p:cNvPr>
          <p:cNvSpPr txBox="1">
            <a:spLocks/>
          </p:cNvSpPr>
          <p:nvPr/>
        </p:nvSpPr>
        <p:spPr>
          <a:xfrm>
            <a:off x="7836543" y="2602621"/>
            <a:ext cx="3199823" cy="5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YouTube videos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C2E21-87E2-2A48-BB03-6F75DFC00C4C}"/>
              </a:ext>
            </a:extLst>
          </p:cNvPr>
          <p:cNvSpPr txBox="1"/>
          <p:nvPr/>
        </p:nvSpPr>
        <p:spPr>
          <a:xfrm>
            <a:off x="3806366" y="1508035"/>
            <a:ext cx="4579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CURRICULUM SPECIALISTS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F1EF97-FE00-854C-92F1-21C004630FFD}"/>
              </a:ext>
            </a:extLst>
          </p:cNvPr>
          <p:cNvSpPr txBox="1"/>
          <p:nvPr/>
        </p:nvSpPr>
        <p:spPr>
          <a:xfrm>
            <a:off x="9767742" y="1569589"/>
            <a:ext cx="99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7D37BD-4376-5F4A-8FDB-826875DC28B1}"/>
              </a:ext>
            </a:extLst>
          </p:cNvPr>
          <p:cNvSpPr txBox="1"/>
          <p:nvPr/>
        </p:nvSpPr>
        <p:spPr>
          <a:xfrm>
            <a:off x="144060" y="1590619"/>
            <a:ext cx="370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LabEdu@pitt.edu</a:t>
            </a:r>
            <a:endParaRPr lang="en-US" sz="24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5307FE-C167-A741-BF87-7FE0215868D5}"/>
              </a:ext>
            </a:extLst>
          </p:cNvPr>
          <p:cNvSpPr txBox="1">
            <a:spLocks/>
          </p:cNvSpPr>
          <p:nvPr/>
        </p:nvSpPr>
        <p:spPr>
          <a:xfrm>
            <a:off x="7867007" y="5494130"/>
            <a:ext cx="3199823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Remote lectures</a:t>
            </a:r>
          </a:p>
          <a:p>
            <a:pPr algn="ctr"/>
            <a:r>
              <a:rPr lang="en-US" sz="1800" dirty="0"/>
              <a:t>(Zoom)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98BB34C-722E-3C42-A6A2-BA1D20095955}"/>
              </a:ext>
            </a:extLst>
          </p:cNvPr>
          <p:cNvSpPr txBox="1">
            <a:spLocks/>
          </p:cNvSpPr>
          <p:nvPr/>
        </p:nvSpPr>
        <p:spPr>
          <a:xfrm>
            <a:off x="144060" y="2867229"/>
            <a:ext cx="3199823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Surveys</a:t>
            </a:r>
          </a:p>
          <a:p>
            <a:pPr algn="ctr"/>
            <a:r>
              <a:rPr lang="en-US" sz="1800" dirty="0"/>
              <a:t>(Poll Everywhere)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9B8E4E-F10F-C547-B2F0-775FF51F91C8}"/>
              </a:ext>
            </a:extLst>
          </p:cNvPr>
          <p:cNvSpPr txBox="1">
            <a:spLocks/>
          </p:cNvSpPr>
          <p:nvPr/>
        </p:nvSpPr>
        <p:spPr>
          <a:xfrm>
            <a:off x="171986" y="4830954"/>
            <a:ext cx="3933851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Formative assessment</a:t>
            </a:r>
          </a:p>
          <a:p>
            <a:pPr algn="ctr"/>
            <a:r>
              <a:rPr lang="en-US" sz="1800" dirty="0"/>
              <a:t>(Navigator)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A3D2593-4439-DB40-BEC6-D6CBA55AF6E5}"/>
              </a:ext>
            </a:extLst>
          </p:cNvPr>
          <p:cNvSpPr txBox="1">
            <a:spLocks/>
          </p:cNvSpPr>
          <p:nvPr/>
        </p:nvSpPr>
        <p:spPr>
          <a:xfrm>
            <a:off x="3122897" y="5739351"/>
            <a:ext cx="3642755" cy="115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Remote small groups</a:t>
            </a:r>
          </a:p>
          <a:p>
            <a:pPr algn="ctr"/>
            <a:r>
              <a:rPr lang="en-US" sz="1800" dirty="0"/>
              <a:t>(Teams)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D3ADF-D655-A344-9FD9-C25CB5D842DA}"/>
              </a:ext>
            </a:extLst>
          </p:cNvPr>
          <p:cNvSpPr txBox="1">
            <a:spLocks/>
          </p:cNvSpPr>
          <p:nvPr/>
        </p:nvSpPr>
        <p:spPr>
          <a:xfrm>
            <a:off x="4646325" y="4445411"/>
            <a:ext cx="3642755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Hybrid labs</a:t>
            </a:r>
          </a:p>
          <a:p>
            <a:pPr algn="ctr"/>
            <a:r>
              <a:rPr lang="en-US" sz="1800" dirty="0"/>
              <a:t>(Zoom, Custom)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BC4FAF6-F315-F549-8355-9D7A86BBA06A}"/>
              </a:ext>
            </a:extLst>
          </p:cNvPr>
          <p:cNvSpPr txBox="1">
            <a:spLocks/>
          </p:cNvSpPr>
          <p:nvPr/>
        </p:nvSpPr>
        <p:spPr>
          <a:xfrm>
            <a:off x="7975236" y="4270651"/>
            <a:ext cx="3642755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Hybrid lectures</a:t>
            </a:r>
          </a:p>
          <a:p>
            <a:pPr algn="ctr"/>
            <a:r>
              <a:rPr lang="en-US" sz="1800" dirty="0"/>
              <a:t>(Zoom, Owl)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B61F93C-88D3-3F44-8A48-94F714829AA6}"/>
              </a:ext>
            </a:extLst>
          </p:cNvPr>
          <p:cNvSpPr txBox="1">
            <a:spLocks/>
          </p:cNvSpPr>
          <p:nvPr/>
        </p:nvSpPr>
        <p:spPr>
          <a:xfrm>
            <a:off x="5752223" y="3251030"/>
            <a:ext cx="4446026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Self assessment quizzes</a:t>
            </a:r>
          </a:p>
          <a:p>
            <a:pPr algn="ctr"/>
            <a:r>
              <a:rPr lang="en-US" sz="1800" dirty="0"/>
              <a:t>(Navigator)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9E721D-45B4-1A40-9E59-C198ACC5BFCB}"/>
              </a:ext>
            </a:extLst>
          </p:cNvPr>
          <p:cNvSpPr txBox="1">
            <a:spLocks/>
          </p:cNvSpPr>
          <p:nvPr/>
        </p:nvSpPr>
        <p:spPr>
          <a:xfrm>
            <a:off x="1882824" y="2709412"/>
            <a:ext cx="4446026" cy="115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Online modules</a:t>
            </a:r>
          </a:p>
          <a:p>
            <a:pPr algn="ctr"/>
            <a:r>
              <a:rPr lang="en-US" sz="1800" dirty="0"/>
              <a:t>(Navigator)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001C3-E1D9-5A49-B333-4849D3F9F9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00" y="75858"/>
            <a:ext cx="42164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6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DEDD-CEDB-8948-A84C-D4589353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Pre-recorded modules = </a:t>
            </a:r>
            <a:r>
              <a:rPr lang="en-US" dirty="0" err="1"/>
              <a:t>PanOpto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7028-51F6-BE48-AF54-293660BCB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PREFERRED: </a:t>
            </a:r>
            <a:r>
              <a:rPr lang="en-US" dirty="0" err="1"/>
              <a:t>PanOpto</a:t>
            </a:r>
            <a:r>
              <a:rPr lang="en-US" dirty="0"/>
              <a:t> – desktop software you download from the Pitt </a:t>
            </a:r>
            <a:r>
              <a:rPr lang="en-US" dirty="0" err="1"/>
              <a:t>PanOpto</a:t>
            </a:r>
            <a:r>
              <a:rPr lang="en-US" dirty="0"/>
              <a:t> website (non-UPMC computers)</a:t>
            </a:r>
          </a:p>
          <a:p>
            <a:r>
              <a:rPr lang="en-US" dirty="0"/>
              <a:t>Records your slides with voice-over &amp; video from webcam</a:t>
            </a:r>
          </a:p>
          <a:p>
            <a:r>
              <a:rPr lang="en-US" dirty="0"/>
              <a:t>Stored on Pitt media servers with links from Navigator</a:t>
            </a:r>
          </a:p>
          <a:p>
            <a:r>
              <a:rPr lang="en-US" dirty="0"/>
              <a:t>Can edit and reuse next year</a:t>
            </a:r>
          </a:p>
          <a:p>
            <a:r>
              <a:rPr lang="en-US" dirty="0"/>
              <a:t>Work with Curriculum Specialist to post event links in Navigator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https://www.technology.pitt.edu/services/pitt-video-Panopto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2077A-AC4B-C64D-B456-98AA0597C6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124" y="170365"/>
            <a:ext cx="2334833" cy="52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2A7F4-8928-2341-A952-6F1DE24B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lecture/event =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AC12-8C1F-8B4C-A30D-F86F0B6B0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PREFERRED: Zoom</a:t>
            </a:r>
          </a:p>
          <a:p>
            <a:r>
              <a:rPr lang="en-US" dirty="0"/>
              <a:t>Schedule through your Curriculum Specialist</a:t>
            </a:r>
          </a:p>
          <a:p>
            <a:r>
              <a:rPr lang="en-US" dirty="0"/>
              <a:t>Pitt allows Zoom, UPMC does not </a:t>
            </a:r>
          </a:p>
          <a:p>
            <a:r>
              <a:rPr lang="en-US" dirty="0"/>
              <a:t>Can be hybrid – some students in classroom, some at home</a:t>
            </a:r>
          </a:p>
          <a:p>
            <a:r>
              <a:rPr lang="en-US" dirty="0"/>
              <a:t>Tell students if real-time attendance is expected</a:t>
            </a:r>
          </a:p>
          <a:p>
            <a:r>
              <a:rPr lang="en-US" dirty="0"/>
              <a:t>White board, polling, shared screen</a:t>
            </a:r>
          </a:p>
          <a:p>
            <a:r>
              <a:rPr lang="en-US" dirty="0"/>
              <a:t>Can record and is copied to Pitt </a:t>
            </a:r>
            <a:r>
              <a:rPr lang="en-US" dirty="0" err="1"/>
              <a:t>PanOpto</a:t>
            </a:r>
            <a:r>
              <a:rPr lang="en-US" dirty="0"/>
              <a:t> and accessed from Navigator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Avoid: Teams, **can’t use UPMC Teams account; students can’t access</a:t>
            </a:r>
          </a:p>
          <a:p>
            <a:pPr marL="0" indent="0">
              <a:buNone/>
            </a:pPr>
            <a:r>
              <a:rPr lang="en-US" dirty="0"/>
              <a:t>Avoid: Social media sites (YouTube); need a copy on Pitt platform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https://www.technology.pitt.edu/services/zoom-video-conferencing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40B6A-926D-3F48-B325-6A941EDB7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766" y="153003"/>
            <a:ext cx="1477044" cy="14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93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249E5-55B9-5F45-BCE4-422C83E5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Sessions =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4E74C-C97A-8A43-AB1C-1D10A53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PREFERRED: Teams</a:t>
            </a:r>
          </a:p>
          <a:p>
            <a:r>
              <a:rPr lang="en-US" dirty="0"/>
              <a:t>Curriculum specialists will work with Lab to schedule</a:t>
            </a:r>
          </a:p>
          <a:p>
            <a:r>
              <a:rPr lang="en-US" dirty="0"/>
              <a:t>Easier to set up than Zoom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Acceptable: Zoom small group (breakout rooms)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1E13E-A588-DD49-A9CA-D424F5F3D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158" y="125569"/>
            <a:ext cx="2615842" cy="14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8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B644-D78F-5E4A-B6CF-29A5A21C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 = Zoom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717B0-352B-3F4B-B545-CCF514FB9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1300" cy="4351338"/>
          </a:xfrm>
        </p:spPr>
        <p:txBody>
          <a:bodyPr/>
          <a:lstStyle/>
          <a:p>
            <a:r>
              <a:rPr lang="en-US" dirty="0"/>
              <a:t>Use one Zoom recurring meeting</a:t>
            </a:r>
          </a:p>
          <a:p>
            <a:pPr lvl="1"/>
            <a:r>
              <a:rPr lang="en-US" dirty="0"/>
              <a:t>Enable “waiting room”</a:t>
            </a:r>
          </a:p>
          <a:p>
            <a:pPr lvl="1"/>
            <a:r>
              <a:rPr lang="en-US" dirty="0"/>
              <a:t>Set “Only authenticated users can join”</a:t>
            </a:r>
          </a:p>
          <a:p>
            <a:pPr lvl="1"/>
            <a:endParaRPr lang="en-US" dirty="0"/>
          </a:p>
          <a:p>
            <a:r>
              <a:rPr lang="en-US" dirty="0"/>
              <a:t>Add to course Navigator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7614F-8F2F-FD43-B388-A7CEE8A74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500" y="1690688"/>
            <a:ext cx="7302500" cy="378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D5344-84A1-AA4E-92F1-962E6A6595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766" y="153003"/>
            <a:ext cx="1477044" cy="14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6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920E-1222-484C-B2EF-F0513E4A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help available for teaching remotely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C62EA-B714-0B4C-8DDD-7DD7DF1C7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Curriculum Specialists can direct you</a:t>
            </a:r>
          </a:p>
          <a:p>
            <a:r>
              <a:rPr lang="en-US" dirty="0"/>
              <a:t>Loaner laptops, microphones available</a:t>
            </a:r>
          </a:p>
          <a:p>
            <a:r>
              <a:rPr lang="en-US" dirty="0"/>
              <a:t>Use classroom and upcoming dedicated studio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Some general tips</a:t>
            </a:r>
          </a:p>
          <a:p>
            <a:r>
              <a:rPr lang="en-US" dirty="0"/>
              <a:t>Audio</a:t>
            </a:r>
          </a:p>
          <a:p>
            <a:r>
              <a:rPr lang="en-US" dirty="0"/>
              <a:t>Lighting</a:t>
            </a:r>
          </a:p>
          <a:p>
            <a:r>
              <a:rPr lang="en-US" dirty="0"/>
              <a:t>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84979-5BF6-9C4F-B872-8A45D50F7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678" y="3773510"/>
            <a:ext cx="6331322" cy="3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920E-1222-484C-B2EF-F0513E4A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is still king – good production helps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DC15E-5908-AC4D-86A0-697B8E50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006876"/>
              </a:clrFrom>
              <a:clrTo>
                <a:srgbClr val="0068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7474" y="4117450"/>
            <a:ext cx="6274526" cy="27405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C62EA-B714-0B4C-8DDD-7DD7DF1C7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pre-recorded lectures (</a:t>
            </a:r>
            <a:r>
              <a:rPr lang="en-US" dirty="0" err="1"/>
              <a:t>PanOpto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Keep it short, 10-15 minutes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Scripted &gt; extemporaneous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Bookend slides with a video clip of you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 not THAT interesting, less-so online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Add whiteboard, quizzes, external animation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video</a:t>
            </a:r>
          </a:p>
        </p:txBody>
      </p:sp>
    </p:spTree>
    <p:extLst>
      <p:ext uri="{BB962C8B-B14F-4D97-AF65-F5344CB8AC3E}">
        <p14:creationId xmlns:p14="http://schemas.microsoft.com/office/powerpoint/2010/main" val="889444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A018D-3B4C-9C45-ABE2-D0658B4A41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36957" cy="3517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56BB1-7025-A94A-84F0-B080C756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17750"/>
            <a:ext cx="5336957" cy="3340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2E188-D36B-8444-AFAB-FE301C03FAAB}"/>
              </a:ext>
            </a:extLst>
          </p:cNvPr>
          <p:cNvSpPr/>
          <p:nvPr/>
        </p:nvSpPr>
        <p:spPr>
          <a:xfrm>
            <a:off x="5663309" y="2176309"/>
            <a:ext cx="62023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Keep lights, window on your face and not</a:t>
            </a:r>
            <a:br>
              <a:rPr lang="en-US" sz="2800" dirty="0"/>
            </a:br>
            <a:r>
              <a:rPr lang="en-US" sz="2800" dirty="0"/>
              <a:t>behind you</a:t>
            </a:r>
          </a:p>
        </p:txBody>
      </p:sp>
    </p:spTree>
    <p:extLst>
      <p:ext uri="{BB962C8B-B14F-4D97-AF65-F5344CB8AC3E}">
        <p14:creationId xmlns:p14="http://schemas.microsoft.com/office/powerpoint/2010/main" val="96477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BCAF2-696A-AA4E-B126-F2F0B394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02875" cy="3517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533FD-D8E8-9F47-BC2D-381344589A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5902875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D3FDE0-5BE0-6447-90DA-C2130AB42CFD}"/>
              </a:ext>
            </a:extLst>
          </p:cNvPr>
          <p:cNvSpPr/>
          <p:nvPr/>
        </p:nvSpPr>
        <p:spPr>
          <a:xfrm>
            <a:off x="6289127" y="295833"/>
            <a:ext cx="51162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Prop laptop up to align camera at </a:t>
            </a:r>
            <a:br>
              <a:rPr lang="en-US" sz="2800" dirty="0"/>
            </a:br>
            <a:r>
              <a:rPr lang="en-US" sz="2800" dirty="0"/>
              <a:t>eye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27FA4-1868-144B-B6A9-139D00A848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830" y="1718282"/>
            <a:ext cx="6274170" cy="40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DE5D8-8A5A-6547-8063-18DDF8649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70" y="254000"/>
            <a:ext cx="4693920" cy="3063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8C1758-CB7A-8746-9EA1-9D63A1FD28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560" y="254000"/>
            <a:ext cx="4693920" cy="312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883E9-3845-7443-992B-7D4078D7FB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" y="3429000"/>
            <a:ext cx="5447050" cy="3063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F887A-D19F-C44A-BFE2-9A33B5D212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005" y="3554549"/>
            <a:ext cx="4407625" cy="29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3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2D6B5C-5FDD-6649-8244-81D56849C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(not for presentation)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81A59-2B6D-C841-9A44-3FDAD609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COVID-19 silver lining – curriculum renewal</a:t>
            </a:r>
          </a:p>
          <a:p>
            <a:r>
              <a:rPr lang="en-US" dirty="0"/>
              <a:t>Goals of remote teaching &amp; learning – quality for posterity, reliability for ephemeral teaching</a:t>
            </a:r>
          </a:p>
          <a:p>
            <a:r>
              <a:rPr lang="en-US" dirty="0"/>
              <a:t>SOM Guidelines – 4 teaching settings</a:t>
            </a:r>
          </a:p>
          <a:p>
            <a:r>
              <a:rPr lang="en-US" dirty="0"/>
              <a:t>Examples of teaching remotely</a:t>
            </a:r>
          </a:p>
          <a:p>
            <a:r>
              <a:rPr lang="en-US" dirty="0"/>
              <a:t>Audio quality</a:t>
            </a:r>
          </a:p>
          <a:p>
            <a:r>
              <a:rPr lang="en-US" dirty="0"/>
              <a:t>Other tips – lighting, presentation skills, other hardware aids</a:t>
            </a:r>
          </a:p>
        </p:txBody>
      </p:sp>
    </p:spTree>
    <p:extLst>
      <p:ext uri="{BB962C8B-B14F-4D97-AF65-F5344CB8AC3E}">
        <p14:creationId xmlns:p14="http://schemas.microsoft.com/office/powerpoint/2010/main" val="249947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919A-14CD-E347-B6AA-AC82FCDC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teaching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917D-5588-3A4F-976A-4400C89F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7836" cy="4351338"/>
          </a:xfrm>
        </p:spPr>
        <p:txBody>
          <a:bodyPr/>
          <a:lstStyle/>
          <a:p>
            <a:r>
              <a:rPr lang="en-US" dirty="0"/>
              <a:t>Tablet device if using whiteboard</a:t>
            </a:r>
          </a:p>
          <a:p>
            <a:r>
              <a:rPr lang="en-US" dirty="0"/>
              <a:t>2nd camera person – lab, active</a:t>
            </a:r>
          </a:p>
          <a:p>
            <a:r>
              <a:rPr lang="en-US" dirty="0"/>
              <a:t>Mobile phones have great video cameras</a:t>
            </a:r>
          </a:p>
          <a:p>
            <a:r>
              <a:rPr lang="en-US" dirty="0"/>
              <a:t>Live Zoom/Team sessions – Enlist a </a:t>
            </a:r>
            <a:br>
              <a:rPr lang="en-US" dirty="0"/>
            </a:br>
            <a:r>
              <a:rPr lang="en-US" dirty="0"/>
              <a:t>“helper” to manage chat, multimedia, </a:t>
            </a:r>
            <a:br>
              <a:rPr lang="en-US" dirty="0"/>
            </a:br>
            <a:r>
              <a:rPr lang="en-US" dirty="0"/>
              <a:t>button pushing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97E3C-5FDB-B942-BFE1-B03368E04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345" y="2244436"/>
            <a:ext cx="4890655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8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FA403-486F-FE4D-BEF3-FF05B28535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1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6762-6D80-5946-A902-9F7B1248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Suggestions for Remote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93CC-9033-7644-99DA-B1C125265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new for the learners too</a:t>
            </a:r>
          </a:p>
          <a:p>
            <a:r>
              <a:rPr lang="en-US" dirty="0"/>
              <a:t>Be clear when assigning online work - calling it “homework” says a lot</a:t>
            </a:r>
          </a:p>
          <a:p>
            <a:r>
              <a:rPr lang="en-US" dirty="0"/>
              <a:t>How long will it take? How will they know they’re done? </a:t>
            </a:r>
          </a:p>
          <a:p>
            <a:r>
              <a:rPr lang="en-US" dirty="0"/>
              <a:t>Assess competency and give feedback</a:t>
            </a:r>
          </a:p>
          <a:p>
            <a:r>
              <a:rPr lang="en-US" dirty="0"/>
              <a:t>Human interaction is valued more than ever </a:t>
            </a:r>
          </a:p>
          <a:p>
            <a:r>
              <a:rPr lang="en-US" dirty="0"/>
              <a:t>Feel free to blame technical and production </a:t>
            </a:r>
            <a:br>
              <a:rPr lang="en-US" dirty="0"/>
            </a:br>
            <a:r>
              <a:rPr lang="en-US" dirty="0"/>
              <a:t>glitches on COVID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6BC32-E29B-6045-8E54-0D90C4DBA5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0" b="95993" l="10000" r="90000">
                        <a14:foregroundMark x1="23854" y1="81135" x2="23854" y2="81135"/>
                        <a14:foregroundMark x1="54479" y1="87312" x2="54479" y2="87312"/>
                        <a14:foregroundMark x1="55208" y1="74457" x2="55208" y2="74457"/>
                        <a14:foregroundMark x1="71979" y1="91319" x2="71979" y2="91319"/>
                        <a14:foregroundMark x1="44896" y1="94825" x2="44896" y2="94825"/>
                        <a14:foregroundMark x1="33750" y1="93322" x2="33750" y2="93322"/>
                        <a14:foregroundMark x1="44271" y1="67947" x2="44271" y2="67947"/>
                        <a14:foregroundMark x1="43750" y1="71786" x2="43750" y2="71786"/>
                        <a14:foregroundMark x1="42917" y1="78464" x2="42917" y2="78464"/>
                        <a14:foregroundMark x1="43438" y1="73623" x2="43438" y2="73623"/>
                        <a14:foregroundMark x1="58646" y1="57429" x2="58646" y2="57429"/>
                        <a14:foregroundMark x1="60729" y1="69282" x2="60729" y2="69282"/>
                        <a14:foregroundMark x1="60521" y1="71119" x2="60521" y2="71119"/>
                        <a14:foregroundMark x1="43021" y1="52087" x2="43021" y2="52087"/>
                        <a14:foregroundMark x1="69167" y1="63272" x2="69167" y2="63272"/>
                        <a14:foregroundMark x1="51563" y1="68948" x2="51563" y2="68948"/>
                        <a14:foregroundMark x1="51146" y1="63272" x2="51146" y2="63272"/>
                        <a14:foregroundMark x1="61771" y1="68614" x2="61771" y2="68614"/>
                        <a14:foregroundMark x1="59688" y1="84641" x2="59688" y2="84641"/>
                        <a14:foregroundMark x1="44688" y1="73957" x2="44688" y2="73957"/>
                        <a14:foregroundMark x1="21250" y1="95993" x2="21250" y2="95993"/>
                        <a14:foregroundMark x1="17083" y1="93990" x2="17083" y2="93990"/>
                        <a14:foregroundMark x1="16875" y1="93990" x2="16875" y2="93990"/>
                        <a14:foregroundMark x1="34896" y1="46077" x2="34896" y2="46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190" y="2756262"/>
            <a:ext cx="6584729" cy="41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9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73FB36-B614-824F-A520-FCED3C97B25F}"/>
              </a:ext>
            </a:extLst>
          </p:cNvPr>
          <p:cNvSpPr/>
          <p:nvPr/>
        </p:nvSpPr>
        <p:spPr>
          <a:xfrm>
            <a:off x="692727" y="889844"/>
            <a:ext cx="1061258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Greg Wagner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3"/>
              </a:rPr>
              <a:t>gjw20@pitt.edu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 – for technical help, Zoom, Teams, Panopto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Lab for Educational Technology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4"/>
              </a:rPr>
              <a:t>labedu@pitt.edu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 – for Navigator, learning technologies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Cynthia Lance-Jones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5"/>
              </a:rPr>
              <a:t>clancej+@pitt.edu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 – for curriculum design, learning methods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Pitt technology resources: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6"/>
              </a:rPr>
              <a:t>http://technology.pitt.edu</a:t>
            </a:r>
            <a:endParaRPr lang="en-US" sz="2000" dirty="0">
              <a:solidFill>
                <a:srgbClr val="2B2B2B"/>
              </a:solidFill>
              <a:latin typeface="Open Sans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Pitt Panopto website: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7"/>
              </a:rPr>
              <a:t>https://www.technology.pitt.edu/services/pitt-video-Panopto</a:t>
            </a:r>
            <a:endParaRPr lang="en-US" sz="2000" dirty="0">
              <a:solidFill>
                <a:srgbClr val="2B2B2B"/>
              </a:solidFill>
              <a:latin typeface="Open Sans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Panopto recording tutorials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8"/>
              </a:rPr>
              <a:t>here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Zoom tutorial on YouTube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9"/>
              </a:rPr>
              <a:t>here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Teams and Zoom tutorial on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10"/>
              </a:rPr>
              <a:t>LinkedIn Learning</a:t>
            </a:r>
            <a:r>
              <a:rPr lang="en-US" sz="2000" dirty="0">
                <a:solidFill>
                  <a:srgbClr val="2B2B2B"/>
                </a:solidFill>
                <a:latin typeface="Open Sans"/>
              </a:rPr>
              <a:t> (Pitt login required)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Zoom tips: 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11"/>
              </a:rPr>
              <a:t>https://www.youtube.com/watch?v=UNxhkq9jjVo</a:t>
            </a:r>
            <a:endParaRPr lang="en-US" sz="2000" dirty="0">
              <a:solidFill>
                <a:srgbClr val="2B2B2B"/>
              </a:solidFill>
              <a:latin typeface="Open Sans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2B2B2B"/>
                </a:solidFill>
                <a:latin typeface="Open Sans"/>
              </a:rPr>
              <a:t>Academy of Medical Educators “Best Practices for Online Learning” </a:t>
            </a:r>
            <a:r>
              <a:rPr lang="en-US" sz="2000" dirty="0">
                <a:solidFill>
                  <a:srgbClr val="3366FF"/>
                </a:solidFill>
                <a:latin typeface="Open Sans"/>
                <a:hlinkClick r:id="rId12"/>
              </a:rPr>
              <a:t>https://pitt.hosted.Panopto.com/Panopto/Pages/Viewer.aspx?id=1f0b3d9d-a1c2-4d05-98e4-abab0100637d</a:t>
            </a:r>
            <a:endParaRPr lang="en-US" sz="2000" b="0" i="0" dirty="0">
              <a:solidFill>
                <a:srgbClr val="2B2B2B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3789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C699D3-2CB0-2F40-B105-03F0EE8A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88D83-6A51-5A4B-98BE-6767C21A1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5715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C681B-A1E8-494C-AF4E-88EADB2A9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58013"/>
            <a:ext cx="4267200" cy="2658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A4D74-2E81-934C-B066-82672D6F73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09" y="595256"/>
            <a:ext cx="4953000" cy="241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A96FF-B66C-454C-9124-1F8567D521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3906982"/>
            <a:ext cx="2951018" cy="295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45D98-3415-D944-99CE-9F0F50EF59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645" y="2593543"/>
            <a:ext cx="2057400" cy="210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86BEFB-4DF3-984F-87AA-15CE911927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088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3B6E-1187-DA46-B564-287D31FF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&amp; Learning in the time of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F777C-B093-204F-995C-AA0A8814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Remote teaching and learning – not new, and not going away</a:t>
            </a:r>
          </a:p>
          <a:p>
            <a:r>
              <a:rPr lang="en-US" dirty="0"/>
              <a:t>Effective remote learning is learner-focused</a:t>
            </a:r>
          </a:p>
          <a:p>
            <a:pPr lvl="1"/>
            <a:r>
              <a:rPr lang="en-US" dirty="0"/>
              <a:t>Easy to use</a:t>
            </a:r>
          </a:p>
          <a:p>
            <a:pPr lvl="1"/>
            <a:r>
              <a:rPr lang="en-US" dirty="0"/>
              <a:t>Consistent</a:t>
            </a:r>
          </a:p>
          <a:p>
            <a:pPr lvl="1"/>
            <a:r>
              <a:rPr lang="en-US" dirty="0"/>
              <a:t>Active with clear instructions</a:t>
            </a:r>
          </a:p>
          <a:p>
            <a:pPr lvl="1"/>
            <a:r>
              <a:rPr lang="en-US" dirty="0"/>
              <a:t>Frequent feedback</a:t>
            </a:r>
          </a:p>
          <a:p>
            <a:r>
              <a:rPr lang="en-US" dirty="0"/>
              <a:t>Today’s review – official TECH GUIDELINES </a:t>
            </a:r>
            <a:br>
              <a:rPr lang="en-US" dirty="0"/>
            </a:br>
            <a:r>
              <a:rPr lang="en-US" dirty="0"/>
              <a:t>for year 1 &amp; 2 courses; advice for clerkships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8A79E-E226-CD42-8089-7081BB5584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73" y="3117273"/>
            <a:ext cx="3740727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7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FE9C-59B7-E94F-8C0F-66211460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D107D-4631-1B4E-A0EF-10E48155C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Find on 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</a:rPr>
              <a:t>omed.pitt.edu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</a:rPr>
              <a:t>navigator.pitt.edu</a:t>
            </a:r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Just guidelines, not rules, and not static</a:t>
            </a:r>
          </a:p>
          <a:p>
            <a:r>
              <a:rPr lang="en-US" dirty="0"/>
              <a:t>Leverages available technologies and what we can best support</a:t>
            </a:r>
          </a:p>
          <a:p>
            <a:r>
              <a:rPr lang="en-US" dirty="0"/>
              <a:t>Built on “weeks” of experience - Cynthia, Jason, Greg Wagner, Jane Alexander, others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Take home message: Contact your Curriculum Specialists</a:t>
            </a:r>
          </a:p>
          <a:p>
            <a:pPr marL="0" indent="0" algn="ctr">
              <a:buNone/>
            </a:pPr>
            <a:r>
              <a:rPr lang="en-US" dirty="0"/>
              <a:t>Maria Garcia </a:t>
            </a:r>
            <a:r>
              <a:rPr lang="en-US" dirty="0">
                <a:hlinkClick r:id="rId3"/>
              </a:rPr>
              <a:t>mcg68@pitt.edu</a:t>
            </a:r>
            <a:r>
              <a:rPr lang="en-US" dirty="0"/>
              <a:t> - for pre-clinical courses</a:t>
            </a:r>
          </a:p>
          <a:p>
            <a:pPr marL="0" indent="0" algn="ctr">
              <a:buNone/>
            </a:pPr>
            <a:r>
              <a:rPr lang="en-US" dirty="0"/>
              <a:t>Denise Downs </a:t>
            </a:r>
            <a:r>
              <a:rPr lang="en-US" dirty="0">
                <a:hlinkClick r:id="rId4"/>
              </a:rPr>
              <a:t>gjw20@pitt.edu</a:t>
            </a:r>
            <a:r>
              <a:rPr lang="en-US" dirty="0"/>
              <a:t> – for clinical clerkships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6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BEC74-6E92-EB4E-911E-6E4CBFFC79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47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3DFF79-B20B-A447-9321-4D9781F3F6C4}"/>
                  </a:ext>
                </a:extLst>
              </p14:cNvPr>
              <p14:cNvContentPartPr/>
              <p14:nvPr/>
            </p14:nvContentPartPr>
            <p14:xfrm>
              <a:off x="4629873" y="4692938"/>
              <a:ext cx="1724400" cy="1340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3DFF79-B20B-A447-9321-4D9781F3F6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4393" y="4677818"/>
                <a:ext cx="1755000" cy="137124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2A2113-AA5E-FB42-82B5-4AB9F51911ED}"/>
              </a:ext>
            </a:extLst>
          </p:cNvPr>
          <p:cNvCxnSpPr/>
          <p:nvPr/>
        </p:nvCxnSpPr>
        <p:spPr>
          <a:xfrm flipH="1">
            <a:off x="10349345" y="3643745"/>
            <a:ext cx="1025237" cy="484910"/>
          </a:xfrm>
          <a:prstGeom prst="straightConnector1">
            <a:avLst/>
          </a:prstGeom>
          <a:ln w="177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81B56CE-BE8D-1843-9D17-C1D9D4E491B4}"/>
              </a:ext>
            </a:extLst>
          </p:cNvPr>
          <p:cNvSpPr txBox="1"/>
          <p:nvPr/>
        </p:nvSpPr>
        <p:spPr>
          <a:xfrm>
            <a:off x="5100054" y="6342879"/>
            <a:ext cx="2021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/>
              <a:t>omed.pitt.edu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99362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E87CB9-7C7D-494C-8924-361FDB842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1" y="0"/>
            <a:ext cx="12095018" cy="654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69B45A-9FBB-DA48-A967-3285FE70873B}"/>
              </a:ext>
            </a:extLst>
          </p:cNvPr>
          <p:cNvSpPr txBox="1"/>
          <p:nvPr/>
        </p:nvSpPr>
        <p:spPr>
          <a:xfrm>
            <a:off x="4845628" y="6342879"/>
            <a:ext cx="2530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/>
              <a:t>navigator.pitt.edu</a:t>
            </a:r>
            <a:endParaRPr lang="en-US" sz="2400" b="1" u="sng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413093-1B21-A346-8644-144F729493C6}"/>
              </a:ext>
            </a:extLst>
          </p:cNvPr>
          <p:cNvCxnSpPr/>
          <p:nvPr/>
        </p:nvCxnSpPr>
        <p:spPr>
          <a:xfrm flipH="1">
            <a:off x="3132116" y="3271365"/>
            <a:ext cx="1025237" cy="484910"/>
          </a:xfrm>
          <a:prstGeom prst="straightConnector1">
            <a:avLst/>
          </a:prstGeom>
          <a:ln w="177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62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931C8-5189-5E4B-9CB3-9F418602A1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25" y="0"/>
            <a:ext cx="1176394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0213D-D386-2141-AF91-931C8C64A8B0}"/>
              </a:ext>
            </a:extLst>
          </p:cNvPr>
          <p:cNvSpPr txBox="1"/>
          <p:nvPr/>
        </p:nvSpPr>
        <p:spPr>
          <a:xfrm>
            <a:off x="4845628" y="6342879"/>
            <a:ext cx="2530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/>
              <a:t>navigator.pitt.edu</a:t>
            </a:r>
            <a:endParaRPr lang="en-US" sz="2400" b="1" u="sng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9168EA-DF49-0941-9012-1E11C13E6A58}"/>
              </a:ext>
            </a:extLst>
          </p:cNvPr>
          <p:cNvCxnSpPr/>
          <p:nvPr/>
        </p:nvCxnSpPr>
        <p:spPr>
          <a:xfrm flipH="1">
            <a:off x="4845628" y="3045031"/>
            <a:ext cx="1025237" cy="484910"/>
          </a:xfrm>
          <a:prstGeom prst="straightConnector1">
            <a:avLst/>
          </a:prstGeom>
          <a:ln w="177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6E9EB-4002-F740-BF8F-E00F5CDB6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080"/>
            <a:ext cx="12192000" cy="65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7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24B2-B938-4847-9A05-76A4E42AC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teaching environments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61E777-FAD4-714E-B173-27B91119A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78013"/>
              </p:ext>
            </p:extLst>
          </p:nvPr>
        </p:nvGraphicFramePr>
        <p:xfrm>
          <a:off x="838199" y="1925782"/>
          <a:ext cx="10515600" cy="39513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05913413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7472718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Asynchronous, pre-recorded, online learning modules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PanOpto</a:t>
                      </a:r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49732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Live and hybrid teaching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Zoom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887250"/>
                  </a:ext>
                </a:extLst>
              </a:tr>
              <a:tr h="872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Small group learning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Teams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08882"/>
                  </a:ext>
                </a:extLst>
              </a:tr>
              <a:tr h="872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Office 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Zoom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80834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72873EC-37C6-2B40-BBAC-E9BC98A2E4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680" y="0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910</Words>
  <Application>Microsoft Macintosh PowerPoint</Application>
  <PresentationFormat>Widescreen</PresentationFormat>
  <Paragraphs>142</Paragraphs>
  <Slides>24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Office Theme</vt:lpstr>
      <vt:lpstr>Educational Technology to Facilitate Remote Teaching and Learning</vt:lpstr>
      <vt:lpstr>Outline (not for presentation)</vt:lpstr>
      <vt:lpstr>Teaching &amp; Learning in the time of COVID</vt:lpstr>
      <vt:lpstr>The Guidelines</vt:lpstr>
      <vt:lpstr>PowerPoint Presentation</vt:lpstr>
      <vt:lpstr>PowerPoint Presentation</vt:lpstr>
      <vt:lpstr>PowerPoint Presentation</vt:lpstr>
      <vt:lpstr>PowerPoint Presentation</vt:lpstr>
      <vt:lpstr>Four teaching environments</vt:lpstr>
      <vt:lpstr>PowerPoint Presentation</vt:lpstr>
      <vt:lpstr>Pre-recorded modules = PanOpto</vt:lpstr>
      <vt:lpstr>Live lecture/event = Zoom</vt:lpstr>
      <vt:lpstr>Small Group Sessions = Teams</vt:lpstr>
      <vt:lpstr>Office Hours = Zoom meeting</vt:lpstr>
      <vt:lpstr>Lots of help available for teaching remotely</vt:lpstr>
      <vt:lpstr>Content is still king – good production helps</vt:lpstr>
      <vt:lpstr>PowerPoint Presentation</vt:lpstr>
      <vt:lpstr>PowerPoint Presentation</vt:lpstr>
      <vt:lpstr>PowerPoint Presentation</vt:lpstr>
      <vt:lpstr>Online teaching tips</vt:lpstr>
      <vt:lpstr>PowerPoint Presentation</vt:lpstr>
      <vt:lpstr>Final Suggestions for Remote Teaching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JB Mc</dc:creator>
  <cp:lastModifiedBy>JB Mc</cp:lastModifiedBy>
  <cp:revision>39</cp:revision>
  <dcterms:created xsi:type="dcterms:W3CDTF">2020-06-10T18:30:55Z</dcterms:created>
  <dcterms:modified xsi:type="dcterms:W3CDTF">2020-06-15T20:40:57Z</dcterms:modified>
</cp:coreProperties>
</file>