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15"/>
  </p:notesMasterIdLst>
  <p:sldIdLst>
    <p:sldId id="257" r:id="rId5"/>
    <p:sldId id="290" r:id="rId6"/>
    <p:sldId id="258" r:id="rId7"/>
    <p:sldId id="289" r:id="rId8"/>
    <p:sldId id="276" r:id="rId9"/>
    <p:sldId id="268" r:id="rId10"/>
    <p:sldId id="264" r:id="rId11"/>
    <p:sldId id="277" r:id="rId12"/>
    <p:sldId id="269" r:id="rId13"/>
    <p:sldId id="26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F9BE63-BF0E-3F6C-F44E-732972E64421}" v="9" dt="2020-10-12T14:32:03.3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72" autoAdjust="0"/>
    <p:restoredTop sz="91971" autoAdjust="0"/>
  </p:normalViewPr>
  <p:slideViewPr>
    <p:cSldViewPr snapToGrid="0">
      <p:cViewPr varScale="1">
        <p:scale>
          <a:sx n="67" d="100"/>
          <a:sy n="67" d="100"/>
        </p:scale>
        <p:origin x="6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39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35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senstock, Jason" userId="S::rosenstockjb@upmc.edu::1ebc57f5-3349-4445-bcdb-7a0f8b17598b" providerId="AD" clId="Web-{23F9BE63-BF0E-3F6C-F44E-732972E64421}"/>
    <pc:docChg chg="modSld">
      <pc:chgData name="Rosenstock, Jason" userId="S::rosenstockjb@upmc.edu::1ebc57f5-3349-4445-bcdb-7a0f8b17598b" providerId="AD" clId="Web-{23F9BE63-BF0E-3F6C-F44E-732972E64421}" dt="2020-10-12T14:32:01.011" v="7" actId="20577"/>
      <pc:docMkLst>
        <pc:docMk/>
      </pc:docMkLst>
      <pc:sldChg chg="modSp">
        <pc:chgData name="Rosenstock, Jason" userId="S::rosenstockjb@upmc.edu::1ebc57f5-3349-4445-bcdb-7a0f8b17598b" providerId="AD" clId="Web-{23F9BE63-BF0E-3F6C-F44E-732972E64421}" dt="2020-10-12T14:32:00.995" v="6" actId="20577"/>
        <pc:sldMkLst>
          <pc:docMk/>
          <pc:sldMk cId="1057931182" sldId="271"/>
        </pc:sldMkLst>
        <pc:spChg chg="mod">
          <ac:chgData name="Rosenstock, Jason" userId="S::rosenstockjb@upmc.edu::1ebc57f5-3349-4445-bcdb-7a0f8b17598b" providerId="AD" clId="Web-{23F9BE63-BF0E-3F6C-F44E-732972E64421}" dt="2020-10-12T14:32:00.995" v="6" actId="20577"/>
          <ac:spMkLst>
            <pc:docMk/>
            <pc:sldMk cId="1057931182" sldId="271"/>
            <ac:spMk id="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A4E793-F648-4488-AB91-DB74136B4DC6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162120-F8D8-4C56-867B-65C41FC75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899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62120-F8D8-4C56-867B-65C41FC753F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083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62120-F8D8-4C56-867B-65C41FC753F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4756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62120-F8D8-4C56-867B-65C41FC753F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1183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rtl="0"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rtl="0"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rtl="0"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84C9F3-3474-4480-8459-DB956099B97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202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114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575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7467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6074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1862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0879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0378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846CE7D5-CF57-46EF-B807-FDD0502418D4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4306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846CE7D5-CF57-46EF-B807-FDD0502418D4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458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404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27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632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018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799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715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218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402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37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Curriculum </a:t>
            </a:r>
            <a:r>
              <a:rPr lang="en-US" dirty="0" smtClean="0"/>
              <a:t>Reform at the  University of Pittsburgh School of Medicine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Jason Rosenstock, MD</a:t>
            </a:r>
          </a:p>
        </p:txBody>
      </p:sp>
    </p:spTree>
    <p:extLst>
      <p:ext uri="{BB962C8B-B14F-4D97-AF65-F5344CB8AC3E}">
        <p14:creationId xmlns:p14="http://schemas.microsoft.com/office/powerpoint/2010/main" val="3000766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CR-2:  Key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499"/>
            <a:ext cx="8825659" cy="38096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We’re really good but we want to be even better:</a:t>
            </a:r>
          </a:p>
          <a:p>
            <a:r>
              <a:rPr lang="en-US" dirty="0"/>
              <a:t>Better focus in Foundations segment (15mo), starting clerkships earlier</a:t>
            </a:r>
          </a:p>
          <a:p>
            <a:r>
              <a:rPr lang="en-US" dirty="0"/>
              <a:t>Better assessment frequency/quality, integration</a:t>
            </a:r>
          </a:p>
          <a:p>
            <a:r>
              <a:rPr lang="en-US" dirty="0"/>
              <a:t>Better use of newer educational technology where appropriate</a:t>
            </a:r>
          </a:p>
          <a:p>
            <a:r>
              <a:rPr lang="en-US" dirty="0"/>
              <a:t>Better ties to other health professions (</a:t>
            </a:r>
            <a:r>
              <a:rPr lang="en-US" dirty="0" err="1"/>
              <a:t>interprofessional</a:t>
            </a:r>
            <a:r>
              <a:rPr lang="en-US" dirty="0"/>
              <a:t> education)</a:t>
            </a:r>
          </a:p>
          <a:p>
            <a:r>
              <a:rPr lang="en-US" dirty="0"/>
              <a:t>Better focus on social medicine, determinants, anti-racism, LGBTQ+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4048" y="2300560"/>
            <a:ext cx="2707952" cy="348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227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change?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499"/>
            <a:ext cx="9601715" cy="38401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Growth opportunities raised by LCME self-study, student suggestions, metrics: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Update pedagogy with newest, best practices for modern learners</a:t>
            </a:r>
          </a:p>
          <a:p>
            <a:r>
              <a:rPr lang="en-US" dirty="0" smtClean="0"/>
              <a:t>Thread content across curriculum to address content gaps</a:t>
            </a:r>
          </a:p>
          <a:p>
            <a:r>
              <a:rPr lang="en-US" dirty="0" smtClean="0"/>
              <a:t>Make the</a:t>
            </a:r>
            <a:r>
              <a:rPr lang="en-US" dirty="0"/>
              <a:t> </a:t>
            </a:r>
            <a:r>
              <a:rPr lang="en-US" dirty="0" smtClean="0"/>
              <a:t>Foundations phase (MS1-2) tighter, better integrated/preparatory</a:t>
            </a:r>
          </a:p>
          <a:p>
            <a:r>
              <a:rPr lang="en-US" dirty="0" smtClean="0"/>
              <a:t>Enhance flexibility of clinical phase to allow for more exploration</a:t>
            </a:r>
          </a:p>
          <a:p>
            <a:r>
              <a:rPr lang="en-US" dirty="0" smtClean="0"/>
              <a:t>Right-size curricular components</a:t>
            </a:r>
          </a:p>
          <a:p>
            <a:r>
              <a:rPr lang="en-US" dirty="0" smtClean="0"/>
              <a:t>Improve assessment system quality and consistency</a:t>
            </a:r>
          </a:p>
          <a:p>
            <a:r>
              <a:rPr lang="en-US" dirty="0" smtClean="0"/>
              <a:t>Better prepare the next generations of physicians for their ultimate practice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864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9273" y="0"/>
            <a:ext cx="12261273" cy="6898514"/>
          </a:xfrm>
          <a:prstGeom prst="rect">
            <a:avLst/>
          </a:prstGeom>
        </p:spPr>
      </p:pic>
      <p:pic>
        <p:nvPicPr>
          <p:cNvPr id="6" name="Picture 4" descr="http://www.rad.pitt.edu/public/images/residents_2013_resize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0734" y="346365"/>
            <a:ext cx="2604138" cy="160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www.ccm.pitt.edu/sites/default/files/imagecache/history-thumbnail/magee_womens_hospita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945" y="5149730"/>
            <a:ext cx="2341419" cy="1305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www.omed.pitt.edu/standardized/images/take6Pitt_med_mock_patients_12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337" y="4655127"/>
            <a:ext cx="2341974" cy="1799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02786" y="346365"/>
            <a:ext cx="2224088" cy="1480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45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0" y="1617603"/>
            <a:ext cx="4481128" cy="28388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Curriculum Reform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477528" y="3154620"/>
            <a:ext cx="2003883" cy="7065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Phase 1</a:t>
            </a:r>
          </a:p>
          <a:p>
            <a:pPr algn="ctr"/>
            <a:r>
              <a:rPr lang="en-US" dirty="0" smtClean="0"/>
              <a:t>EXPLORATORY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8714" y="3921451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Fall</a:t>
            </a:r>
          </a:p>
          <a:p>
            <a:r>
              <a:rPr lang="en-US" dirty="0" smtClean="0"/>
              <a:t>2019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67301" y="3921451"/>
            <a:ext cx="670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2/20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2552133" y="3861201"/>
            <a:ext cx="2003883" cy="7065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Phase 2</a:t>
            </a:r>
          </a:p>
          <a:p>
            <a:pPr algn="ctr"/>
            <a:r>
              <a:rPr lang="en-US" dirty="0" smtClean="0"/>
              <a:t>PLANNING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4770472" y="4304177"/>
            <a:ext cx="2003883" cy="7065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Phase 3</a:t>
            </a:r>
          </a:p>
          <a:p>
            <a:pPr algn="ctr"/>
            <a:r>
              <a:rPr lang="en-US" dirty="0" smtClean="0"/>
              <a:t>FORMATION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7148429" y="4714348"/>
            <a:ext cx="2170138" cy="7065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Phase 4</a:t>
            </a:r>
          </a:p>
          <a:p>
            <a:pPr algn="ctr"/>
            <a:r>
              <a:rPr lang="en-US" dirty="0" smtClean="0"/>
              <a:t>IMPLEMENTATION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9585501" y="5048596"/>
            <a:ext cx="2003883" cy="7065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Phase 5</a:t>
            </a:r>
          </a:p>
          <a:p>
            <a:pPr algn="ctr"/>
            <a:r>
              <a:rPr lang="en-US" dirty="0" smtClean="0"/>
              <a:t>ROLLOUT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0122056" y="5837368"/>
            <a:ext cx="1124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Fall 2023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566825" y="4567782"/>
            <a:ext cx="798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10/20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807548" y="4567782"/>
            <a:ext cx="798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12/21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646569" y="5010758"/>
            <a:ext cx="670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1/22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051599" y="5014699"/>
            <a:ext cx="798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12/22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050588" y="5401886"/>
            <a:ext cx="670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1/23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718913" y="5395759"/>
            <a:ext cx="670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7/23</a:t>
            </a:r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76" y="4937114"/>
            <a:ext cx="2574723" cy="192402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2789129" y="5879574"/>
            <a:ext cx="79704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Three Rivers Curriculum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88938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2036635"/>
              </p:ext>
            </p:extLst>
          </p:nvPr>
        </p:nvGraphicFramePr>
        <p:xfrm>
          <a:off x="509451" y="496389"/>
          <a:ext cx="9666515" cy="5479911"/>
        </p:xfrm>
        <a:graphic>
          <a:graphicData uri="http://schemas.openxmlformats.org/drawingml/2006/table">
            <a:tbl>
              <a:tblPr/>
              <a:tblGrid>
                <a:gridCol w="750111">
                  <a:extLst>
                    <a:ext uri="{9D8B030D-6E8A-4147-A177-3AD203B41FA5}">
                      <a16:colId xmlns:a16="http://schemas.microsoft.com/office/drawing/2014/main" val="2796932143"/>
                    </a:ext>
                  </a:extLst>
                </a:gridCol>
                <a:gridCol w="1589640">
                  <a:extLst>
                    <a:ext uri="{9D8B030D-6E8A-4147-A177-3AD203B41FA5}">
                      <a16:colId xmlns:a16="http://schemas.microsoft.com/office/drawing/2014/main" val="3729568073"/>
                    </a:ext>
                  </a:extLst>
                </a:gridCol>
                <a:gridCol w="3676752">
                  <a:extLst>
                    <a:ext uri="{9D8B030D-6E8A-4147-A177-3AD203B41FA5}">
                      <a16:colId xmlns:a16="http://schemas.microsoft.com/office/drawing/2014/main" val="3768590021"/>
                    </a:ext>
                  </a:extLst>
                </a:gridCol>
                <a:gridCol w="3650012">
                  <a:extLst>
                    <a:ext uri="{9D8B030D-6E8A-4147-A177-3AD203B41FA5}">
                      <a16:colId xmlns:a16="http://schemas.microsoft.com/office/drawing/2014/main" val="2695021725"/>
                    </a:ext>
                  </a:extLst>
                </a:gridCol>
              </a:tblGrid>
              <a:tr h="384385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b="1" i="0" dirty="0">
                          <a:effectLst/>
                          <a:latin typeface="Calibri" panose="020F0502020204030204" pitchFamily="34" charset="0"/>
                        </a:rPr>
                        <a:t>Phase</a:t>
                      </a:r>
                      <a:r>
                        <a:rPr lang="en-US" sz="1600" b="0" i="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800" b="0" i="0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b="1" i="0" dirty="0">
                          <a:effectLst/>
                          <a:latin typeface="Calibri" panose="020F0502020204030204" pitchFamily="34" charset="0"/>
                        </a:rPr>
                        <a:t>Title</a:t>
                      </a:r>
                      <a:r>
                        <a:rPr lang="en-US" sz="1600" b="0" i="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800" b="0" i="0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8C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8C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8C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b="1" i="0" dirty="0">
                          <a:effectLst/>
                          <a:latin typeface="Calibri" panose="020F0502020204030204" pitchFamily="34" charset="0"/>
                        </a:rPr>
                        <a:t>Tasks</a:t>
                      </a:r>
                      <a:r>
                        <a:rPr lang="en-US" sz="1600" b="0" i="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800" b="0" i="0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98C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8C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8C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8C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b="1" i="0" dirty="0">
                          <a:effectLst/>
                          <a:latin typeface="Calibri" panose="020F0502020204030204" pitchFamily="34" charset="0"/>
                        </a:rPr>
                        <a:t>Deliverables</a:t>
                      </a:r>
                      <a:r>
                        <a:rPr lang="en-US" sz="1600" b="0" i="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800" b="0" i="0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F8C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0CC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0CC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0CC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8959848"/>
                  </a:ext>
                </a:extLst>
              </a:tr>
              <a:tr h="699259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800" b="0" i="0" dirty="0">
                          <a:effectLst/>
                          <a:latin typeface="Calibri" panose="020F0502020204030204" pitchFamily="34" charset="0"/>
                        </a:rPr>
                        <a:t>1 </a:t>
                      </a:r>
                      <a:endParaRPr lang="en-US" sz="3200" b="0" i="0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40CC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0CC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0CC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b="1" i="0" dirty="0">
                          <a:effectLst/>
                          <a:latin typeface="Calibri" panose="020F0502020204030204" pitchFamily="34" charset="0"/>
                        </a:rPr>
                        <a:t>Exploration </a:t>
                      </a:r>
                      <a:endParaRPr lang="en-US" sz="2800" b="1" i="0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40CC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0CC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8C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0CC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b="0" i="0" dirty="0">
                          <a:effectLst/>
                          <a:latin typeface="Calibri" panose="020F0502020204030204" pitchFamily="34" charset="0"/>
                        </a:rPr>
                        <a:t>Should we change?  </a:t>
                      </a:r>
                    </a:p>
                    <a:p>
                      <a:pPr algn="l" rtl="0" fontAlgn="base"/>
                      <a:r>
                        <a:rPr lang="en-US" sz="1600" b="0" i="0" dirty="0">
                          <a:effectLst/>
                          <a:latin typeface="Calibri" panose="020F0502020204030204" pitchFamily="34" charset="0"/>
                        </a:rPr>
                        <a:t>What should change look like? </a:t>
                      </a:r>
                      <a:endParaRPr lang="en-US" sz="2800" b="0" i="0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40CC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0CC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8C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0CC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b="1" i="0" dirty="0">
                          <a:effectLst/>
                        </a:rPr>
                        <a:t>Principles</a:t>
                      </a:r>
                      <a:r>
                        <a:rPr lang="en-US" sz="1600" b="0" i="0" dirty="0">
                          <a:effectLst/>
                        </a:rPr>
                        <a:t>:</a:t>
                      </a:r>
                      <a:r>
                        <a:rPr lang="en-US" sz="1600" b="0" i="0" baseline="0" dirty="0">
                          <a:effectLst/>
                        </a:rPr>
                        <a:t>  more frequent assessment, more active learning</a:t>
                      </a:r>
                      <a:endParaRPr lang="en-US" sz="1600" b="0" i="0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40CC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0CC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0CC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0CC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8367326"/>
                  </a:ext>
                </a:extLst>
              </a:tr>
              <a:tr h="1029774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800" b="0" i="0" dirty="0">
                          <a:effectLst/>
                          <a:latin typeface="Calibri" panose="020F0502020204030204" pitchFamily="34" charset="0"/>
                        </a:rPr>
                        <a:t>2 </a:t>
                      </a:r>
                      <a:endParaRPr lang="en-US" sz="3200" b="0" i="0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40CC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0CC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0CC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0CC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b="1" i="0" dirty="0">
                          <a:effectLst/>
                          <a:latin typeface="Calibri" panose="020F0502020204030204" pitchFamily="34" charset="0"/>
                        </a:rPr>
                        <a:t>Planning </a:t>
                      </a:r>
                      <a:endParaRPr lang="en-US" sz="2800" b="1" i="0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40CC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0CC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0CC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0CC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b="0" i="0" dirty="0">
                          <a:effectLst/>
                          <a:latin typeface="Calibri" panose="020F0502020204030204" pitchFamily="34" charset="0"/>
                        </a:rPr>
                        <a:t>Teaching</a:t>
                      </a:r>
                      <a:r>
                        <a:rPr lang="en-US" sz="1600" b="0" i="0" baseline="0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dirty="0">
                          <a:effectLst/>
                          <a:latin typeface="Calibri" panose="020F0502020204030204" pitchFamily="34" charset="0"/>
                        </a:rPr>
                        <a:t>formats</a:t>
                      </a:r>
                    </a:p>
                    <a:p>
                      <a:pPr algn="l" rtl="0" fontAlgn="base"/>
                      <a:r>
                        <a:rPr lang="en-US" sz="1600" b="0" i="0" dirty="0">
                          <a:effectLst/>
                          <a:latin typeface="Calibri" panose="020F0502020204030204" pitchFamily="34" charset="0"/>
                        </a:rPr>
                        <a:t>Timing</a:t>
                      </a:r>
                    </a:p>
                    <a:p>
                      <a:pPr algn="l" rtl="0" fontAlgn="base"/>
                      <a:r>
                        <a:rPr lang="en-US" sz="1600" b="0" i="0" dirty="0">
                          <a:effectLst/>
                          <a:latin typeface="Calibri" panose="020F0502020204030204" pitchFamily="34" charset="0"/>
                        </a:rPr>
                        <a:t>Policies </a:t>
                      </a:r>
                    </a:p>
                    <a:p>
                      <a:pPr algn="l" rtl="0" fontAlgn="base"/>
                      <a:r>
                        <a:rPr lang="en-US" sz="1600" b="0" i="0" dirty="0">
                          <a:effectLst/>
                          <a:latin typeface="Calibri" panose="020F0502020204030204" pitchFamily="34" charset="0"/>
                        </a:rPr>
                        <a:t>Integration approaches </a:t>
                      </a:r>
                      <a:endParaRPr lang="en-US" sz="2800" b="0" i="0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40CC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0CC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0CC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0CC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b="1" i="0" dirty="0">
                          <a:effectLst/>
                        </a:rPr>
                        <a:t>Plans</a:t>
                      </a:r>
                      <a:r>
                        <a:rPr lang="en-US" sz="1600" b="0" i="0" dirty="0">
                          <a:effectLst/>
                        </a:rPr>
                        <a:t>:  weekly formative</a:t>
                      </a:r>
                      <a:r>
                        <a:rPr lang="en-US" sz="1600" b="0" i="0" baseline="0" dirty="0">
                          <a:effectLst/>
                        </a:rPr>
                        <a:t> quizzes, 6wk clerkships, case-based, SDH/IPE community project, organ-based approach</a:t>
                      </a:r>
                      <a:endParaRPr lang="en-US" sz="1600" b="0" i="0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40CC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0CC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0CC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0CC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4797308"/>
                  </a:ext>
                </a:extLst>
              </a:tr>
              <a:tr h="1029774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800" b="0" i="0" dirty="0">
                          <a:effectLst/>
                          <a:latin typeface="Calibri" panose="020F0502020204030204" pitchFamily="34" charset="0"/>
                        </a:rPr>
                        <a:t>3 </a:t>
                      </a:r>
                      <a:endParaRPr lang="en-US" sz="3200" b="0" i="0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40CC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0CC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0CC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0CC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b="1" i="0" dirty="0">
                          <a:effectLst/>
                          <a:latin typeface="Calibri" panose="020F0502020204030204" pitchFamily="34" charset="0"/>
                        </a:rPr>
                        <a:t>Formation </a:t>
                      </a:r>
                      <a:endParaRPr lang="en-US" sz="2800" b="1" i="0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40CC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0CC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0CC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0CC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b="0" i="0" dirty="0">
                          <a:effectLst/>
                          <a:latin typeface="Calibri" panose="020F0502020204030204" pitchFamily="34" charset="0"/>
                        </a:rPr>
                        <a:t>Daily schedules  </a:t>
                      </a:r>
                    </a:p>
                    <a:p>
                      <a:pPr algn="l" rtl="0" fontAlgn="base"/>
                      <a:r>
                        <a:rPr lang="en-US" sz="1600" b="0" i="0" dirty="0">
                          <a:effectLst/>
                          <a:latin typeface="Calibri" panose="020F0502020204030204" pitchFamily="34" charset="0"/>
                        </a:rPr>
                        <a:t>Materials  </a:t>
                      </a:r>
                    </a:p>
                    <a:p>
                      <a:pPr algn="l" rtl="0" fontAlgn="base"/>
                      <a:r>
                        <a:rPr lang="en-US" sz="1600" b="0" i="0" dirty="0">
                          <a:effectLst/>
                          <a:latin typeface="Calibri" panose="020F0502020204030204" pitchFamily="34" charset="0"/>
                        </a:rPr>
                        <a:t>Leaders</a:t>
                      </a:r>
                    </a:p>
                    <a:p>
                      <a:pPr algn="l" rtl="0" fontAlgn="base"/>
                      <a:r>
                        <a:rPr lang="en-US" sz="1600" b="0" i="0" dirty="0">
                          <a:effectLst/>
                          <a:latin typeface="Calibri" panose="020F0502020204030204" pitchFamily="34" charset="0"/>
                        </a:rPr>
                        <a:t>Nuts and bolts </a:t>
                      </a:r>
                      <a:endParaRPr lang="en-US" sz="2800" b="0" i="0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40CC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0CC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0CC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0CC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b="1" i="0" dirty="0">
                          <a:effectLst/>
                        </a:rPr>
                        <a:t>Specifics</a:t>
                      </a:r>
                      <a:r>
                        <a:rPr lang="en-US" sz="1600" b="0" i="0" dirty="0">
                          <a:effectLst/>
                        </a:rPr>
                        <a:t>:  clinical skills </a:t>
                      </a:r>
                      <a:r>
                        <a:rPr lang="en-US" sz="1600" b="0" i="0" dirty="0" err="1">
                          <a:effectLst/>
                        </a:rPr>
                        <a:t>qWed</a:t>
                      </a:r>
                      <a:r>
                        <a:rPr lang="en-US" sz="1600" b="0" i="0" baseline="0" dirty="0">
                          <a:effectLst/>
                        </a:rPr>
                        <a:t> am, anatomy during 6/8 OS courses, thread leads for 4 topics, curated ANKI decks built</a:t>
                      </a:r>
                      <a:endParaRPr lang="en-US" sz="1600" b="0" i="0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40CC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0CC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0CC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0CC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6234416"/>
                  </a:ext>
                </a:extLst>
              </a:tr>
              <a:tr h="1029774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800" b="0" i="0" dirty="0">
                          <a:effectLst/>
                          <a:latin typeface="Calibri" panose="020F0502020204030204" pitchFamily="34" charset="0"/>
                        </a:rPr>
                        <a:t>4 </a:t>
                      </a:r>
                      <a:endParaRPr lang="en-US" sz="3200" b="0" i="0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40CC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0CC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0CC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0CC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b="1" i="0" dirty="0">
                          <a:effectLst/>
                          <a:latin typeface="Calibri" panose="020F0502020204030204" pitchFamily="34" charset="0"/>
                        </a:rPr>
                        <a:t>Implementation </a:t>
                      </a:r>
                      <a:endParaRPr lang="en-US" sz="2800" b="1" i="0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40CC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0CC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0CC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0CC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b="0" i="0" dirty="0">
                          <a:effectLst/>
                          <a:latin typeface="Calibri" panose="020F0502020204030204" pitchFamily="34" charset="0"/>
                        </a:rPr>
                        <a:t>Legacy planning</a:t>
                      </a:r>
                    </a:p>
                    <a:p>
                      <a:pPr algn="l" rtl="0" fontAlgn="base"/>
                      <a:r>
                        <a:rPr lang="en-US" sz="1600" b="0" i="0" dirty="0">
                          <a:effectLst/>
                          <a:latin typeface="Calibri" panose="020F0502020204030204" pitchFamily="34" charset="0"/>
                        </a:rPr>
                        <a:t>Scheduling and registration</a:t>
                      </a:r>
                    </a:p>
                    <a:p>
                      <a:pPr algn="l" rtl="0" fontAlgn="base"/>
                      <a:r>
                        <a:rPr lang="en-US" sz="1600" b="0" i="0" dirty="0">
                          <a:effectLst/>
                          <a:latin typeface="Calibri" panose="020F0502020204030204" pitchFamily="34" charset="0"/>
                        </a:rPr>
                        <a:t>Staffing</a:t>
                      </a:r>
                    </a:p>
                    <a:p>
                      <a:pPr algn="l" rtl="0" fontAlgn="base"/>
                      <a:r>
                        <a:rPr lang="en-US" sz="1600" b="0" i="0" dirty="0">
                          <a:effectLst/>
                          <a:latin typeface="Calibri" panose="020F0502020204030204" pitchFamily="34" charset="0"/>
                        </a:rPr>
                        <a:t>Technology </a:t>
                      </a:r>
                      <a:endParaRPr lang="en-US" sz="2800" b="0" i="0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40CC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0CC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0CC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0CC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b="1" i="0" dirty="0">
                          <a:effectLst/>
                        </a:rPr>
                        <a:t>Making it Happen</a:t>
                      </a:r>
                      <a:r>
                        <a:rPr lang="en-US" sz="1600" b="0" i="0" dirty="0">
                          <a:effectLst/>
                        </a:rPr>
                        <a:t>:  updating</a:t>
                      </a:r>
                      <a:r>
                        <a:rPr lang="en-US" sz="1600" b="0" i="0" baseline="0" dirty="0">
                          <a:effectLst/>
                        </a:rPr>
                        <a:t> AMP-UP and Navigator, hiring segment admins, coordinating legacy overlap, communicating changes</a:t>
                      </a:r>
                      <a:endParaRPr lang="en-US" sz="1600" b="0" i="0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40CC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0CC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0CC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0CC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0886918"/>
                  </a:ext>
                </a:extLst>
              </a:tr>
              <a:tr h="1195867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800" b="0" i="0" dirty="0">
                          <a:effectLst/>
                          <a:latin typeface="Calibri" panose="020F0502020204030204" pitchFamily="34" charset="0"/>
                        </a:rPr>
                        <a:t>5 </a:t>
                      </a:r>
                      <a:endParaRPr lang="en-US" sz="3200" b="0" i="0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40CC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0CC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0CC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0CC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b="1" i="0" dirty="0">
                          <a:effectLst/>
                          <a:latin typeface="Calibri" panose="020F0502020204030204" pitchFamily="34" charset="0"/>
                        </a:rPr>
                        <a:t>Rollout </a:t>
                      </a:r>
                      <a:endParaRPr lang="en-US" sz="2800" b="1" i="0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40CC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0CC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0CC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0CC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b="0" i="0" dirty="0">
                          <a:effectLst/>
                          <a:latin typeface="Calibri" panose="020F0502020204030204" pitchFamily="34" charset="0"/>
                        </a:rPr>
                        <a:t>Operations</a:t>
                      </a:r>
                    </a:p>
                    <a:p>
                      <a:pPr algn="l" rtl="0" fontAlgn="base"/>
                      <a:r>
                        <a:rPr lang="en-US" sz="1600" b="0" i="0" dirty="0">
                          <a:effectLst/>
                          <a:latin typeface="Calibri" panose="020F0502020204030204" pitchFamily="34" charset="0"/>
                        </a:rPr>
                        <a:t>QI</a:t>
                      </a:r>
                    </a:p>
                    <a:p>
                      <a:pPr algn="l" rtl="0" fontAlgn="base"/>
                      <a:r>
                        <a:rPr lang="en-US" sz="1600" b="0" i="0" dirty="0">
                          <a:effectLst/>
                          <a:latin typeface="Calibri" panose="020F0502020204030204" pitchFamily="34" charset="0"/>
                        </a:rPr>
                        <a:t>Monitoring </a:t>
                      </a:r>
                    </a:p>
                  </a:txBody>
                  <a:tcPr>
                    <a:lnL w="9525" cap="flat" cmpd="sng" algn="ctr">
                      <a:solidFill>
                        <a:srgbClr val="40CC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0CC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0CC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0CC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b="1" i="0" dirty="0">
                          <a:effectLst/>
                        </a:rPr>
                        <a:t>Making</a:t>
                      </a:r>
                      <a:r>
                        <a:rPr lang="en-US" sz="1600" b="1" i="0" baseline="0" dirty="0">
                          <a:effectLst/>
                        </a:rPr>
                        <a:t> Sure it Works</a:t>
                      </a:r>
                      <a:r>
                        <a:rPr lang="en-US" sz="1600" b="0" i="0" baseline="0" dirty="0">
                          <a:effectLst/>
                        </a:rPr>
                        <a:t>:  regular checks and feedback, tracking outcomes, changing things that don’t work</a:t>
                      </a:r>
                      <a:endParaRPr lang="en-US" sz="1600" b="0" i="0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40CC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0CC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0CC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0CC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35366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4807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oon 7"/>
          <p:cNvSpPr/>
          <p:nvPr/>
        </p:nvSpPr>
        <p:spPr>
          <a:xfrm rot="5400000">
            <a:off x="3823061" y="-1552304"/>
            <a:ext cx="4084322" cy="10646228"/>
          </a:xfrm>
          <a:prstGeom prst="mo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4441371" y="809896"/>
            <a:ext cx="2847703" cy="11234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Steering Committee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6831873" y="2647403"/>
            <a:ext cx="2847703" cy="11234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Clerkships &amp; Beyond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081348" y="2647403"/>
            <a:ext cx="2847703" cy="11234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Foundations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849086" y="4646017"/>
            <a:ext cx="4715692" cy="11234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Learning Assessment &amp; </a:t>
            </a:r>
          </a:p>
          <a:p>
            <a:pPr algn="ctr"/>
            <a:r>
              <a:rPr lang="en-US" sz="2400" dirty="0"/>
              <a:t>Program Evaluation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426924" y="4646016"/>
            <a:ext cx="4027715" cy="11234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Student Advisory</a:t>
            </a:r>
          </a:p>
        </p:txBody>
      </p:sp>
      <p:sp>
        <p:nvSpPr>
          <p:cNvPr id="9" name="Oval 8"/>
          <p:cNvSpPr/>
          <p:nvPr/>
        </p:nvSpPr>
        <p:spPr>
          <a:xfrm>
            <a:off x="0" y="0"/>
            <a:ext cx="2534195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Project Management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175601" y="95796"/>
            <a:ext cx="1379241" cy="706964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 smtClean="0">
                <a:solidFill>
                  <a:srgbClr val="FF0000"/>
                </a:solidFill>
              </a:rPr>
              <a:t>CR-2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99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CR-2:  Subcommittee Leadership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3543104"/>
              </p:ext>
            </p:extLst>
          </p:nvPr>
        </p:nvGraphicFramePr>
        <p:xfrm>
          <a:off x="1072343" y="2337493"/>
          <a:ext cx="5128954" cy="3571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2041">
                  <a:extLst>
                    <a:ext uri="{9D8B030D-6E8A-4147-A177-3AD203B41FA5}">
                      <a16:colId xmlns:a16="http://schemas.microsoft.com/office/drawing/2014/main" val="2733372720"/>
                    </a:ext>
                  </a:extLst>
                </a:gridCol>
                <a:gridCol w="2336913">
                  <a:extLst>
                    <a:ext uri="{9D8B030D-6E8A-4147-A177-3AD203B41FA5}">
                      <a16:colId xmlns:a16="http://schemas.microsoft.com/office/drawing/2014/main" val="27699568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Subcommittee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Leaders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23534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Steering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Peter Drain</a:t>
                      </a:r>
                    </a:p>
                    <a:p>
                      <a:r>
                        <a:rPr lang="en-US" dirty="0"/>
                        <a:t>Michael Elnicki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2761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Foundations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Lisa Borghesi</a:t>
                      </a:r>
                    </a:p>
                    <a:p>
                      <a:r>
                        <a:rPr lang="en-US" dirty="0"/>
                        <a:t>Alexandra</a:t>
                      </a:r>
                      <a:r>
                        <a:rPr lang="en-US" baseline="0" dirty="0"/>
                        <a:t> Clark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90561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Clerkships &amp; Beyond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Chris Schott</a:t>
                      </a:r>
                    </a:p>
                    <a:p>
                      <a:r>
                        <a:rPr lang="en-US" dirty="0"/>
                        <a:t>John </a:t>
                      </a:r>
                      <a:r>
                        <a:rPr lang="en-US" dirty="0" err="1"/>
                        <a:t>Szymuziak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9933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Learning Assessment &amp; Program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Evaluation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John Maier</a:t>
                      </a:r>
                    </a:p>
                    <a:p>
                      <a:r>
                        <a:rPr lang="en-US" dirty="0"/>
                        <a:t>Greg</a:t>
                      </a:r>
                      <a:r>
                        <a:rPr lang="en-US" baseline="0" dirty="0"/>
                        <a:t> Null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31371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Student Advisory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Rachel</a:t>
                      </a:r>
                      <a:r>
                        <a:rPr lang="en-US" baseline="0" dirty="0"/>
                        <a:t> Fogel</a:t>
                      </a:r>
                    </a:p>
                    <a:p>
                      <a:r>
                        <a:rPr lang="en-US" baseline="0" dirty="0"/>
                        <a:t>Jonathan Perkins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6228871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4794" y="2337494"/>
            <a:ext cx="4779033" cy="3571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5772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Overall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8" cy="576262"/>
          </a:xfrm>
        </p:spPr>
        <p:txBody>
          <a:bodyPr/>
          <a:lstStyle/>
          <a:p>
            <a:r>
              <a:rPr lang="en-US" u="sng" dirty="0"/>
              <a:t>Musts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9700280" cy="3299415"/>
          </a:xfrm>
        </p:spPr>
        <p:txBody>
          <a:bodyPr>
            <a:normAutofit/>
          </a:bodyPr>
          <a:lstStyle/>
          <a:p>
            <a:r>
              <a:rPr lang="en-US" dirty="0"/>
              <a:t>Shorten Foundations to 15mo (end by 12/31)</a:t>
            </a:r>
          </a:p>
          <a:p>
            <a:r>
              <a:rPr lang="en-US" dirty="0"/>
              <a:t>Retain Pass/Fail grading in Foundations</a:t>
            </a:r>
          </a:p>
          <a:p>
            <a:r>
              <a:rPr lang="en-US" dirty="0"/>
              <a:t>Retain capstone research project</a:t>
            </a:r>
          </a:p>
          <a:p>
            <a:r>
              <a:rPr lang="en-US" dirty="0"/>
              <a:t>Retain core clerkships:  Medicine, Surgery, </a:t>
            </a:r>
            <a:r>
              <a:rPr lang="en-US" dirty="0" err="1"/>
              <a:t>Peds</a:t>
            </a:r>
            <a:r>
              <a:rPr lang="en-US" dirty="0"/>
              <a:t>, OB, Psych, Neuro</a:t>
            </a:r>
          </a:p>
          <a:p>
            <a:r>
              <a:rPr lang="en-US" dirty="0"/>
              <a:t>Require USMLE exam success for graduation</a:t>
            </a:r>
          </a:p>
          <a:p>
            <a:r>
              <a:rPr lang="en-US" dirty="0"/>
              <a:t>Support extracurricular, </a:t>
            </a:r>
            <a:r>
              <a:rPr lang="en-US" dirty="0" smtClean="0"/>
              <a:t>areas of concentration, professional enrichment courses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0204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2283" y="2886891"/>
            <a:ext cx="7059750" cy="39711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 Competition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parallel, let’s try to get more CR ideas from the community</a:t>
            </a:r>
          </a:p>
          <a:p>
            <a:r>
              <a:rPr lang="en-US" dirty="0"/>
              <a:t>topics/themes, processes/approaches</a:t>
            </a:r>
          </a:p>
          <a:p>
            <a:r>
              <a:rPr lang="en-US" dirty="0"/>
              <a:t>students, faculty/staff</a:t>
            </a:r>
          </a:p>
        </p:txBody>
      </p:sp>
    </p:spTree>
    <p:extLst>
      <p:ext uri="{BB962C8B-B14F-4D97-AF65-F5344CB8AC3E}">
        <p14:creationId xmlns:p14="http://schemas.microsoft.com/office/powerpoint/2010/main" val="2229392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B330A2AACB94478B4CC2F39002A861" ma:contentTypeVersion="13" ma:contentTypeDescription="Create a new document." ma:contentTypeScope="" ma:versionID="713078c9b4c12a48ee24e15031fdff0e">
  <xsd:schema xmlns:xsd="http://www.w3.org/2001/XMLSchema" xmlns:xs="http://www.w3.org/2001/XMLSchema" xmlns:p="http://schemas.microsoft.com/office/2006/metadata/properties" xmlns:ns3="ba28866e-f5dd-4244-9a9f-5ea6ca469195" xmlns:ns4="1c19515c-c7c5-4d54-a7fa-846a4eb38078" targetNamespace="http://schemas.microsoft.com/office/2006/metadata/properties" ma:root="true" ma:fieldsID="826ad48a051f700f495baf9c5cf6b7c4" ns3:_="" ns4:_="">
    <xsd:import namespace="ba28866e-f5dd-4244-9a9f-5ea6ca469195"/>
    <xsd:import namespace="1c19515c-c7c5-4d54-a7fa-846a4eb3807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28866e-f5dd-4244-9a9f-5ea6ca4691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19515c-c7c5-4d54-a7fa-846a4eb38078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1355E71-3928-4425-A34A-5D60E47700E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a28866e-f5dd-4244-9a9f-5ea6ca469195"/>
    <ds:schemaRef ds:uri="1c19515c-c7c5-4d54-a7fa-846a4eb380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DE35224-BDD2-4BC7-96A0-147591F7AC5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6CFA789-89B4-48EE-BFC7-55A4E47BAAFF}">
  <ds:schemaRefs>
    <ds:schemaRef ds:uri="http://purl.org/dc/elements/1.1/"/>
    <ds:schemaRef ds:uri="http://schemas.openxmlformats.org/package/2006/metadata/core-properties"/>
    <ds:schemaRef ds:uri="1c19515c-c7c5-4d54-a7fa-846a4eb38078"/>
    <ds:schemaRef ds:uri="http://purl.org/dc/terms/"/>
    <ds:schemaRef ds:uri="http://schemas.microsoft.com/office/2006/metadata/properties"/>
    <ds:schemaRef ds:uri="http://schemas.microsoft.com/office/2006/documentManagement/types"/>
    <ds:schemaRef ds:uri="ba28866e-f5dd-4244-9a9f-5ea6ca469195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331</TotalTime>
  <Words>473</Words>
  <Application>Microsoft Office PowerPoint</Application>
  <PresentationFormat>Widescreen</PresentationFormat>
  <Paragraphs>126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Century Gothic</vt:lpstr>
      <vt:lpstr>Wingdings 3</vt:lpstr>
      <vt:lpstr>Ion Boardroom</vt:lpstr>
      <vt:lpstr>Curriculum Reform at the  University of Pittsburgh School of Medicine</vt:lpstr>
      <vt:lpstr>Why change?</vt:lpstr>
      <vt:lpstr>PowerPoint Presentation</vt:lpstr>
      <vt:lpstr>Curriculum Reform</vt:lpstr>
      <vt:lpstr>PowerPoint Presentation</vt:lpstr>
      <vt:lpstr>PowerPoint Presentation</vt:lpstr>
      <vt:lpstr>CR-2:  Subcommittee Leadership</vt:lpstr>
      <vt:lpstr>Overall</vt:lpstr>
      <vt:lpstr>Idea Competition</vt:lpstr>
      <vt:lpstr>CR-2:  Key Points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Rosenstock, Jason</dc:creator>
  <cp:lastModifiedBy>Rosenstock, Jason</cp:lastModifiedBy>
  <cp:revision>37</cp:revision>
  <dcterms:created xsi:type="dcterms:W3CDTF">2020-09-25T20:57:21Z</dcterms:created>
  <dcterms:modified xsi:type="dcterms:W3CDTF">2020-12-10T21:51:30Z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0x010100B0B330A2AACB94478B4CC2F39002A861</vt:lpwstr>
  </property>
</Properties>
</file>